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0" r:id="rId3"/>
    <p:sldId id="271" r:id="rId4"/>
    <p:sldId id="273" r:id="rId5"/>
    <p:sldId id="285" r:id="rId6"/>
    <p:sldId id="275" r:id="rId7"/>
    <p:sldId id="277" r:id="rId8"/>
    <p:sldId id="276" r:id="rId9"/>
    <p:sldId id="278" r:id="rId10"/>
    <p:sldId id="279" r:id="rId11"/>
    <p:sldId id="280" r:id="rId12"/>
    <p:sldId id="282" r:id="rId13"/>
    <p:sldId id="283" r:id="rId14"/>
    <p:sldId id="284"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556" autoAdjust="0"/>
  </p:normalViewPr>
  <p:slideViewPr>
    <p:cSldViewPr snapToGrid="0">
      <p:cViewPr varScale="1">
        <p:scale>
          <a:sx n="79" d="100"/>
          <a:sy n="79" d="100"/>
        </p:scale>
        <p:origin x="804"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Smith" userId="790a4a1d-fd04-470b-92af-9540877081fc" providerId="ADAL" clId="{4B5864FB-7CD9-460E-BEDC-FE75D6FC73A8}"/>
    <pc:docChg chg="undo custSel modSld">
      <pc:chgData name="Andrew Smith" userId="790a4a1d-fd04-470b-92af-9540877081fc" providerId="ADAL" clId="{4B5864FB-7CD9-460E-BEDC-FE75D6FC73A8}" dt="2023-06-13T16:40:24.356" v="68" actId="20577"/>
      <pc:docMkLst>
        <pc:docMk/>
      </pc:docMkLst>
      <pc:sldChg chg="modSp mod">
        <pc:chgData name="Andrew Smith" userId="790a4a1d-fd04-470b-92af-9540877081fc" providerId="ADAL" clId="{4B5864FB-7CD9-460E-BEDC-FE75D6FC73A8}" dt="2023-06-13T16:40:24.356" v="68" actId="20577"/>
        <pc:sldMkLst>
          <pc:docMk/>
          <pc:sldMk cId="3492629057" sldId="281"/>
        </pc:sldMkLst>
        <pc:spChg chg="mod">
          <ac:chgData name="Andrew Smith" userId="790a4a1d-fd04-470b-92af-9540877081fc" providerId="ADAL" clId="{4B5864FB-7CD9-460E-BEDC-FE75D6FC73A8}" dt="2023-06-13T16:40:24.356" v="68" actId="20577"/>
          <ac:spMkLst>
            <pc:docMk/>
            <pc:sldMk cId="3492629057" sldId="281"/>
            <ac:spMk id="7" creationId="{05E93DD5-7CAA-32EC-3DC8-B4C2EE087340}"/>
          </ac:spMkLst>
        </pc:spChg>
      </pc:sldChg>
      <pc:sldChg chg="modSp mod">
        <pc:chgData name="Andrew Smith" userId="790a4a1d-fd04-470b-92af-9540877081fc" providerId="ADAL" clId="{4B5864FB-7CD9-460E-BEDC-FE75D6FC73A8}" dt="2023-06-13T16:25:49.694" v="0" actId="6549"/>
        <pc:sldMkLst>
          <pc:docMk/>
          <pc:sldMk cId="685213011" sldId="284"/>
        </pc:sldMkLst>
        <pc:spChg chg="mod">
          <ac:chgData name="Andrew Smith" userId="790a4a1d-fd04-470b-92af-9540877081fc" providerId="ADAL" clId="{4B5864FB-7CD9-460E-BEDC-FE75D6FC73A8}" dt="2023-06-13T16:25:49.694" v="0" actId="6549"/>
          <ac:spMkLst>
            <pc:docMk/>
            <pc:sldMk cId="685213011" sldId="284"/>
            <ac:spMk id="5" creationId="{FE7FC923-15B6-4BD3-54CA-5C173F977C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9A039-B06F-4721-B706-40D8255AFDA1}"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7107B-6AD4-4DB5-8AD7-DC9F68121405}" type="slidenum">
              <a:rPr lang="en-US" smtClean="0"/>
              <a:t>‹#›</a:t>
            </a:fld>
            <a:endParaRPr lang="en-US"/>
          </a:p>
        </p:txBody>
      </p:sp>
    </p:spTree>
    <p:extLst>
      <p:ext uri="{BB962C8B-B14F-4D97-AF65-F5344CB8AC3E}">
        <p14:creationId xmlns:p14="http://schemas.microsoft.com/office/powerpoint/2010/main" val="3927670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77107B-6AD4-4DB5-8AD7-DC9F68121405}" type="slidenum">
              <a:rPr lang="en-US" smtClean="0"/>
              <a:t>1</a:t>
            </a:fld>
            <a:endParaRPr lang="en-US"/>
          </a:p>
        </p:txBody>
      </p:sp>
    </p:spTree>
    <p:extLst>
      <p:ext uri="{BB962C8B-B14F-4D97-AF65-F5344CB8AC3E}">
        <p14:creationId xmlns:p14="http://schemas.microsoft.com/office/powerpoint/2010/main" val="1265690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QUESTION WAS PHRASED AS:</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FOR Team Leads and above:</a:t>
            </a:r>
          </a:p>
          <a:p>
            <a:pPr marL="0" indent="0">
              <a:buNone/>
            </a:pPr>
            <a:r>
              <a:rPr lang="en-US" dirty="0">
                <a:solidFill>
                  <a:srgbClr val="002060"/>
                </a:solidFill>
                <a:latin typeface="Georgia" pitchFamily="18" charset="0"/>
              </a:rPr>
              <a:t>If CIGIE resumed offering an “INTRODUCTION to Performance Auditing” course, that provided high-level initial training on Yellow Book requirements and audit processes for new / junior auditors in the IG community, and that ran for a full week (awarding 36-40 CPEs), with both in-person and virtual versions: </a:t>
            </a:r>
          </a:p>
          <a:p>
            <a:pPr marL="0" indent="0">
              <a:buNone/>
            </a:pPr>
            <a:endParaRPr lang="en-US" dirty="0">
              <a:solidFill>
                <a:srgbClr val="002060"/>
              </a:solidFill>
              <a:latin typeface="Georgia" pitchFamily="18" charset="0"/>
            </a:endParaRPr>
          </a:p>
          <a:p>
            <a:pPr marL="0" indent="0">
              <a:buNone/>
            </a:pPr>
            <a:r>
              <a:rPr lang="en-US" b="1" dirty="0">
                <a:solidFill>
                  <a:srgbClr val="002060"/>
                </a:solidFill>
                <a:latin typeface="Georgia" pitchFamily="18" charset="0"/>
              </a:rPr>
              <a:t>How likely would you be to send your inexperienced new / junior staff?</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N/A – Never – Likely -- Definitely</a:t>
            </a:r>
          </a:p>
          <a:p>
            <a:pPr marL="0" indent="0">
              <a:buNone/>
            </a:pPr>
            <a:endParaRPr lang="en-US" dirty="0">
              <a:solidFill>
                <a:srgbClr val="002060"/>
              </a:solidFill>
              <a:latin typeface="Georgia" pitchFamily="18" charset="0"/>
            </a:endParaRP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10</a:t>
            </a:fld>
            <a:endParaRPr lang="en-US"/>
          </a:p>
        </p:txBody>
      </p:sp>
    </p:spTree>
    <p:extLst>
      <p:ext uri="{BB962C8B-B14F-4D97-AF65-F5344CB8AC3E}">
        <p14:creationId xmlns:p14="http://schemas.microsoft.com/office/powerpoint/2010/main" val="409878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endParaRPr lang="en-US" dirty="0">
              <a:solidFill>
                <a:srgbClr val="002060"/>
              </a:solidFill>
              <a:latin typeface="Georg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Georgia" pitchFamily="18" charset="0"/>
              </a:rPr>
              <a:t>QUESTION WAS PHRASED AS:</a:t>
            </a:r>
          </a:p>
          <a:p>
            <a:endParaRPr lang="en-US" sz="1800" b="0" i="0" u="none" strike="noStrike" baseline="0" dirty="0">
              <a:solidFill>
                <a:srgbClr val="000000"/>
              </a:solidFill>
              <a:latin typeface="Segoe UI" panose="020B0502040204020203" pitchFamily="34" charset="0"/>
            </a:endParaRPr>
          </a:p>
          <a:p>
            <a:r>
              <a:rPr lang="en-US" sz="1800" b="1" i="0" u="none" strike="noStrike" baseline="0" dirty="0">
                <a:solidFill>
                  <a:srgbClr val="242424"/>
                </a:solidFill>
                <a:latin typeface="Segoe UI" panose="020B0502040204020203" pitchFamily="34" charset="0"/>
              </a:rPr>
              <a:t>FOR Audit Managers / Directors and above:</a:t>
            </a:r>
          </a:p>
          <a:p>
            <a:endParaRPr lang="en-US" sz="1800" b="1" i="0" u="none" strike="noStrike" baseline="0" dirty="0">
              <a:solidFill>
                <a:srgbClr val="242424"/>
              </a:solidFill>
              <a:latin typeface="Segoe UI" panose="020B0502040204020203" pitchFamily="34" charset="0"/>
            </a:endParaRPr>
          </a:p>
          <a:p>
            <a:r>
              <a:rPr lang="en-US" sz="1800" b="0" i="0" u="none" strike="noStrike" baseline="0" dirty="0">
                <a:solidFill>
                  <a:srgbClr val="242424"/>
                </a:solidFill>
                <a:latin typeface="Segoe UI" panose="020B0502040204020203" pitchFamily="34" charset="0"/>
              </a:rPr>
              <a:t>If CIGIE resumed offering an </a:t>
            </a:r>
            <a:r>
              <a:rPr lang="en-US" sz="1800" b="1" i="0" u="none" strike="noStrike" baseline="0" dirty="0">
                <a:solidFill>
                  <a:srgbClr val="242424"/>
                </a:solidFill>
                <a:latin typeface="Segoe UI" panose="020B0502040204020203" pitchFamily="34" charset="0"/>
              </a:rPr>
              <a:t>“INTERMEDIATE Performance Auditing” </a:t>
            </a:r>
            <a:r>
              <a:rPr lang="en-US" sz="1800" b="0" i="0" u="none" strike="noStrike" baseline="0" dirty="0">
                <a:solidFill>
                  <a:srgbClr val="242424"/>
                </a:solidFill>
                <a:latin typeface="Segoe UI" panose="020B0502040204020203" pitchFamily="34" charset="0"/>
              </a:rPr>
              <a:t>course, that provided more detailed training on specific auditor skills and audit processes for auditors with several years’ experience in the IG community and multiple performance audits completed, and that ran for a full week (awarding 36-40 CPEs), with both in-person and virtual versions: </a:t>
            </a:r>
          </a:p>
          <a:p>
            <a:endParaRPr lang="en-US" sz="1800" b="0" i="0" u="none" strike="noStrike" baseline="0" dirty="0">
              <a:solidFill>
                <a:srgbClr val="242424"/>
              </a:solidFill>
              <a:latin typeface="Segoe UI" panose="020B0502040204020203" pitchFamily="34" charset="0"/>
            </a:endParaRPr>
          </a:p>
          <a:p>
            <a:r>
              <a:rPr lang="en-US" sz="1800" b="1" i="0" u="none" strike="noStrike" baseline="0" dirty="0">
                <a:solidFill>
                  <a:srgbClr val="242424"/>
                </a:solidFill>
                <a:latin typeface="Segoe UI" panose="020B0502040204020203" pitchFamily="34" charset="0"/>
              </a:rPr>
              <a:t>How likely would you be to send your experienced junior / intermediate staff? </a:t>
            </a:r>
            <a:endParaRPr lang="en-US" dirty="0">
              <a:solidFill>
                <a:srgbClr val="002060"/>
              </a:solidFill>
              <a:latin typeface="Georgia" pitchFamily="18" charset="0"/>
            </a:endParaRP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N/A – Never – Likely -- Definitely</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11</a:t>
            </a:fld>
            <a:endParaRPr lang="en-US"/>
          </a:p>
        </p:txBody>
      </p:sp>
    </p:spTree>
    <p:extLst>
      <p:ext uri="{BB962C8B-B14F-4D97-AF65-F5344CB8AC3E}">
        <p14:creationId xmlns:p14="http://schemas.microsoft.com/office/powerpoint/2010/main" val="1583901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366 real comments – </a:t>
            </a:r>
          </a:p>
          <a:p>
            <a:pPr marL="0" indent="0">
              <a:buNone/>
            </a:pPr>
            <a:r>
              <a:rPr lang="en-US" dirty="0">
                <a:solidFill>
                  <a:srgbClr val="002060"/>
                </a:solidFill>
                <a:latin typeface="Georgia" pitchFamily="18" charset="0"/>
              </a:rPr>
              <a:t>125 more “N/A” or “No Comment” etc. </a:t>
            </a:r>
          </a:p>
          <a:p>
            <a:pPr marL="0" indent="0">
              <a:buNone/>
            </a:pPr>
            <a:endParaRPr lang="en-US" dirty="0">
              <a:solidFill>
                <a:srgbClr val="002060"/>
              </a:solidFill>
              <a:latin typeface="Georg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Georgia" pitchFamily="18" charset="0"/>
              </a:rPr>
              <a:t>“I attended CIGIE's introduction to performance auditing when I first began. I had no previous experience and found it wonderful training. I returned for the intermediate course a few years after and both have been the best training auditor training I've done since joining this line of work.”</a:t>
            </a:r>
          </a:p>
          <a:p>
            <a:pPr marL="0" indent="0">
              <a:buNone/>
            </a:pPr>
            <a:endParaRPr lang="en-US" dirty="0">
              <a:solidFill>
                <a:srgbClr val="002060"/>
              </a:solidFill>
              <a:latin typeface="Georg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Georgia" pitchFamily="18" charset="0"/>
              </a:rPr>
              <a:t>“My organization does not emphasize training that satisfies CPA/CMA/CIA ongoing education requirements.  Please ensure all training can count towards continuing accreditation.”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2060"/>
              </a:solidFill>
              <a:latin typeface="Georg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Georgia" pitchFamily="18" charset="0"/>
              </a:rPr>
              <a:t>“Please provide OIG specific training. General audit training does not fully prepare a new auditor for the IG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2060"/>
              </a:solidFill>
              <a:latin typeface="Georg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Georgia" pitchFamily="18" charset="0"/>
              </a:rPr>
              <a:t>“</a:t>
            </a:r>
            <a:r>
              <a:rPr lang="en-US" sz="1200" dirty="0">
                <a:solidFill>
                  <a:srgbClr val="002060"/>
                </a:solidFill>
                <a:latin typeface="Georgia" pitchFamily="18" charset="0"/>
              </a:rPr>
              <a:t>“Many of the trainings provided are panel based discussions that provide helpful tips and case studies. Is it possible to provide hands on training where we are able to actively use what was taught during the training itself? It can be a multi training experience where we have a discussion and break out room on how to implement it during the first session and a week or so later have a second session to discuss what we have and receive feedback from our peers.”</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“Classes are often separated by number of experience or GS level but there are a number of staff who are tenured in the agency but don't necessarily know the yellow book and performance auditing so when they see a course such as "Intro to Perf Auditing" they will be less inclined to attend. There should be a refresher course of sorts to encourage auditors at all levels to join. This could also build experience working with staff across different levels. “</a:t>
            </a:r>
          </a:p>
        </p:txBody>
      </p:sp>
      <p:sp>
        <p:nvSpPr>
          <p:cNvPr id="4" name="Slide Number Placeholder 3"/>
          <p:cNvSpPr>
            <a:spLocks noGrp="1"/>
          </p:cNvSpPr>
          <p:nvPr>
            <p:ph type="sldNum" sz="quarter" idx="5"/>
          </p:nvPr>
        </p:nvSpPr>
        <p:spPr/>
        <p:txBody>
          <a:bodyPr/>
          <a:lstStyle/>
          <a:p>
            <a:fld id="{2877107B-6AD4-4DB5-8AD7-DC9F68121405}" type="slidenum">
              <a:rPr lang="en-US" smtClean="0"/>
              <a:t>12</a:t>
            </a:fld>
            <a:endParaRPr lang="en-US"/>
          </a:p>
        </p:txBody>
      </p:sp>
    </p:spTree>
    <p:extLst>
      <p:ext uri="{BB962C8B-B14F-4D97-AF65-F5344CB8AC3E}">
        <p14:creationId xmlns:p14="http://schemas.microsoft.com/office/powerpoint/2010/main" val="3881137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13</a:t>
            </a:fld>
            <a:endParaRPr lang="en-US"/>
          </a:p>
        </p:txBody>
      </p:sp>
    </p:spTree>
    <p:extLst>
      <p:ext uri="{BB962C8B-B14F-4D97-AF65-F5344CB8AC3E}">
        <p14:creationId xmlns:p14="http://schemas.microsoft.com/office/powerpoint/2010/main" val="3159415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14</a:t>
            </a:fld>
            <a:endParaRPr lang="en-US"/>
          </a:p>
        </p:txBody>
      </p:sp>
    </p:spTree>
    <p:extLst>
      <p:ext uri="{BB962C8B-B14F-4D97-AF65-F5344CB8AC3E}">
        <p14:creationId xmlns:p14="http://schemas.microsoft.com/office/powerpoint/2010/main" val="3553226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ACS NOTE To SELF – </a:t>
            </a:r>
          </a:p>
          <a:p>
            <a:endParaRPr lang="en-US" dirty="0"/>
          </a:p>
          <a:p>
            <a:r>
              <a:rPr lang="en-US" dirty="0"/>
              <a:t>DOT – “We have an internal audit (adjunct faculty) group of auditors that have volunteered to develop and teach courses. This process has worked very well. We are a group of about 20 people.”</a:t>
            </a:r>
            <a:br>
              <a:rPr lang="en-US" dirty="0"/>
            </a:br>
            <a:endParaRPr lang="en-US" dirty="0"/>
          </a:p>
          <a:p>
            <a:r>
              <a:rPr lang="en-US" dirty="0"/>
              <a:t>“I believe that CIGIE training offerings should include behavioral and regulatory ethics.  Also, I believe that when CIGIE offers training it should ensure that it does so </a:t>
            </a:r>
            <a:r>
              <a:rPr lang="en-US" b="1" dirty="0"/>
              <a:t>utilizing its NASBA registry number in issuing certificates</a:t>
            </a:r>
            <a:r>
              <a:rPr lang="en-US" dirty="0"/>
              <a:t>.  Specifically, CIGIE training that is put on or sponsored should be done under a group live and group internet based NASBA registry number.  This would be very beneficial to the CIGIE audit community with professional certifications. “</a:t>
            </a:r>
          </a:p>
        </p:txBody>
      </p:sp>
      <p:sp>
        <p:nvSpPr>
          <p:cNvPr id="4" name="Slide Number Placeholder 3"/>
          <p:cNvSpPr>
            <a:spLocks noGrp="1"/>
          </p:cNvSpPr>
          <p:nvPr>
            <p:ph type="sldNum" sz="quarter" idx="5"/>
          </p:nvPr>
        </p:nvSpPr>
        <p:spPr/>
        <p:txBody>
          <a:bodyPr/>
          <a:lstStyle/>
          <a:p>
            <a:fld id="{2877107B-6AD4-4DB5-8AD7-DC9F68121405}" type="slidenum">
              <a:rPr lang="en-US" smtClean="0"/>
              <a:t>15</a:t>
            </a:fld>
            <a:endParaRPr lang="en-US"/>
          </a:p>
        </p:txBody>
      </p:sp>
    </p:spTree>
    <p:extLst>
      <p:ext uri="{BB962C8B-B14F-4D97-AF65-F5344CB8AC3E}">
        <p14:creationId xmlns:p14="http://schemas.microsoft.com/office/powerpoint/2010/main" val="716735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Our goal is to gather detailed information and data from Auditors in the CIGIE Audit Community to better understand </a:t>
            </a:r>
          </a:p>
          <a:p>
            <a:pPr marL="0" indent="0">
              <a:buNone/>
            </a:pPr>
            <a:endParaRPr lang="en-US" dirty="0">
              <a:solidFill>
                <a:srgbClr val="002060"/>
              </a:solidFill>
              <a:latin typeface="Georgia" pitchFamily="18" charset="0"/>
            </a:endParaRPr>
          </a:p>
          <a:p>
            <a:pPr marL="0" indent="0">
              <a:buNone/>
            </a:pPr>
            <a:r>
              <a:rPr lang="en-US" b="1" dirty="0">
                <a:solidFill>
                  <a:srgbClr val="002060"/>
                </a:solidFill>
                <a:latin typeface="Georgia" pitchFamily="18" charset="0"/>
              </a:rPr>
              <a:t>what </a:t>
            </a:r>
            <a:r>
              <a:rPr lang="en-US" dirty="0">
                <a:solidFill>
                  <a:srgbClr val="002060"/>
                </a:solidFill>
                <a:latin typeface="Georgia" pitchFamily="18" charset="0"/>
              </a:rPr>
              <a:t>training they need to better do their jobs, and </a:t>
            </a:r>
          </a:p>
          <a:p>
            <a:pPr marL="0" indent="0">
              <a:buNone/>
            </a:pPr>
            <a:endParaRPr lang="en-US" dirty="0">
              <a:solidFill>
                <a:srgbClr val="002060"/>
              </a:solidFill>
              <a:latin typeface="Georgia" pitchFamily="18" charset="0"/>
            </a:endParaRPr>
          </a:p>
          <a:p>
            <a:pPr marL="0" indent="0">
              <a:buNone/>
            </a:pPr>
            <a:r>
              <a:rPr lang="en-US" b="1" dirty="0">
                <a:solidFill>
                  <a:srgbClr val="002060"/>
                </a:solidFill>
                <a:latin typeface="Georgia" pitchFamily="18" charset="0"/>
              </a:rPr>
              <a:t>how </a:t>
            </a:r>
            <a:r>
              <a:rPr lang="en-US" dirty="0">
                <a:solidFill>
                  <a:srgbClr val="002060"/>
                </a:solidFill>
                <a:latin typeface="Georgia" pitchFamily="18" charset="0"/>
              </a:rPr>
              <a:t>they want to obtain it.</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 </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Used the online app MS Forms to send out a link and gather responses into a single Excel document for analysis.</a:t>
            </a:r>
          </a:p>
        </p:txBody>
      </p:sp>
      <p:sp>
        <p:nvSpPr>
          <p:cNvPr id="4" name="Slide Number Placeholder 3"/>
          <p:cNvSpPr>
            <a:spLocks noGrp="1"/>
          </p:cNvSpPr>
          <p:nvPr>
            <p:ph type="sldNum" sz="quarter" idx="5"/>
          </p:nvPr>
        </p:nvSpPr>
        <p:spPr/>
        <p:txBody>
          <a:bodyPr/>
          <a:lstStyle/>
          <a:p>
            <a:fld id="{2877107B-6AD4-4DB5-8AD7-DC9F68121405}" type="slidenum">
              <a:rPr lang="en-US" smtClean="0"/>
              <a:t>2</a:t>
            </a:fld>
            <a:endParaRPr lang="en-US"/>
          </a:p>
        </p:txBody>
      </p:sp>
    </p:spTree>
    <p:extLst>
      <p:ext uri="{BB962C8B-B14F-4D97-AF65-F5344CB8AC3E}">
        <p14:creationId xmlns:p14="http://schemas.microsoft.com/office/powerpoint/2010/main" val="1170584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1 thru 7: 	Demographics (8)</a:t>
            </a:r>
          </a:p>
          <a:p>
            <a:pPr marL="0" indent="0">
              <a:buNone/>
            </a:pPr>
            <a:r>
              <a:rPr lang="en-US" dirty="0">
                <a:solidFill>
                  <a:srgbClr val="002060"/>
                </a:solidFill>
                <a:latin typeface="Georgia" pitchFamily="18" charset="0"/>
              </a:rPr>
              <a:t>8 thru 13: 	Funding, Training providers, preferred delivery, and Yellow Book (6)</a:t>
            </a:r>
          </a:p>
          <a:p>
            <a:pPr marL="0" indent="0">
              <a:buNone/>
            </a:pPr>
            <a:r>
              <a:rPr lang="en-US" dirty="0">
                <a:solidFill>
                  <a:srgbClr val="002060"/>
                </a:solidFill>
                <a:latin typeface="Georgia" pitchFamily="18" charset="0"/>
              </a:rPr>
              <a:t>14 thru 33: 	</a:t>
            </a:r>
            <a:r>
              <a:rPr lang="en-US" i="1" dirty="0">
                <a:solidFill>
                  <a:srgbClr val="002060"/>
                </a:solidFill>
                <a:latin typeface="Georgia" pitchFamily="18" charset="0"/>
              </a:rPr>
              <a:t>Technical </a:t>
            </a:r>
            <a:r>
              <a:rPr lang="en-US" dirty="0">
                <a:solidFill>
                  <a:srgbClr val="002060"/>
                </a:solidFill>
                <a:latin typeface="Georgia" pitchFamily="18" charset="0"/>
              </a:rPr>
              <a:t>Skills Needed (20)</a:t>
            </a:r>
          </a:p>
          <a:p>
            <a:pPr marL="0" indent="0">
              <a:buNone/>
            </a:pPr>
            <a:r>
              <a:rPr lang="en-US" dirty="0">
                <a:solidFill>
                  <a:srgbClr val="002060"/>
                </a:solidFill>
                <a:latin typeface="Georgia" pitchFamily="18" charset="0"/>
              </a:rPr>
              <a:t>34 thru 45: 	</a:t>
            </a:r>
            <a:r>
              <a:rPr lang="en-US" i="1" dirty="0">
                <a:solidFill>
                  <a:srgbClr val="002060"/>
                </a:solidFill>
                <a:latin typeface="Georgia" pitchFamily="18" charset="0"/>
              </a:rPr>
              <a:t>Management </a:t>
            </a:r>
            <a:r>
              <a:rPr lang="en-US" dirty="0">
                <a:solidFill>
                  <a:srgbClr val="002060"/>
                </a:solidFill>
                <a:latin typeface="Georgia" pitchFamily="18" charset="0"/>
              </a:rPr>
              <a:t>Skills Needed (12)</a:t>
            </a:r>
          </a:p>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 (1)</a:t>
            </a: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 (1)</a:t>
            </a:r>
          </a:p>
          <a:p>
            <a:pPr marL="0" indent="0">
              <a:buNone/>
            </a:pPr>
            <a:r>
              <a:rPr lang="en-US" dirty="0">
                <a:solidFill>
                  <a:srgbClr val="002060"/>
                </a:solidFill>
                <a:latin typeface="Georgia" pitchFamily="18" charset="0"/>
              </a:rPr>
              <a:t>47:	Comments (1)</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3</a:t>
            </a:fld>
            <a:endParaRPr lang="en-US"/>
          </a:p>
        </p:txBody>
      </p:sp>
    </p:spTree>
    <p:extLst>
      <p:ext uri="{BB962C8B-B14F-4D97-AF65-F5344CB8AC3E}">
        <p14:creationId xmlns:p14="http://schemas.microsoft.com/office/powerpoint/2010/main" val="1548846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1 thru 7: 	Demographics</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Approx Percent of Respondents</a:t>
            </a:r>
          </a:p>
          <a:p>
            <a:pPr marL="0" indent="0">
              <a:buNone/>
            </a:pPr>
            <a:r>
              <a:rPr lang="en-US" dirty="0">
                <a:solidFill>
                  <a:srgbClr val="002060"/>
                </a:solidFill>
                <a:latin typeface="Georgia" pitchFamily="18" charset="0"/>
              </a:rPr>
              <a:t>5-13 = 65%</a:t>
            </a:r>
          </a:p>
          <a:p>
            <a:pPr marL="228600" indent="-228600">
              <a:buAutoNum type="arabicPlain" startAt="14"/>
            </a:pPr>
            <a:r>
              <a:rPr lang="en-US" dirty="0">
                <a:solidFill>
                  <a:srgbClr val="002060"/>
                </a:solidFill>
                <a:latin typeface="Georgia" pitchFamily="18" charset="0"/>
              </a:rPr>
              <a:t>  = 25%</a:t>
            </a:r>
          </a:p>
          <a:p>
            <a:pPr marL="0" indent="0">
              <a:buNone/>
            </a:pPr>
            <a:r>
              <a:rPr lang="en-US" dirty="0">
                <a:solidFill>
                  <a:srgbClr val="002060"/>
                </a:solidFill>
                <a:latin typeface="Georgia" pitchFamily="18" charset="0"/>
              </a:rPr>
              <a:t>15+  = 10%</a:t>
            </a:r>
          </a:p>
          <a:p>
            <a:pPr marL="0" indent="0">
              <a:buNone/>
            </a:pPr>
            <a:endParaRPr lang="en-US" dirty="0">
              <a:solidFill>
                <a:srgbClr val="002060"/>
              </a:solidFill>
              <a:latin typeface="Georgia" pitchFamily="18" charset="0"/>
            </a:endParaRPr>
          </a:p>
          <a:p>
            <a:pPr marL="0" indent="0">
              <a:buNone/>
            </a:pPr>
            <a:r>
              <a:rPr lang="en-US" sz="1800" b="1" i="0" u="none" strike="noStrike" dirty="0">
                <a:solidFill>
                  <a:srgbClr val="000000"/>
                </a:solidFill>
                <a:effectLst/>
                <a:latin typeface="Calibri" panose="020F0502020204030204" pitchFamily="34" charset="0"/>
              </a:rPr>
              <a:t>COUNT of GS Position Descriptions</a:t>
            </a:r>
            <a:r>
              <a:rPr lang="en-US" dirty="0"/>
              <a:t> </a:t>
            </a:r>
            <a:r>
              <a:rPr lang="en-US" sz="1800" b="1" i="0" u="none" strike="noStrike" dirty="0">
                <a:solidFill>
                  <a:srgbClr val="000000"/>
                </a:solidFill>
                <a:effectLst/>
                <a:latin typeface="Calibri" panose="020F0502020204030204" pitchFamily="34" charset="0"/>
              </a:rPr>
              <a:t>Totals</a:t>
            </a:r>
            <a:r>
              <a:rPr lang="en-US" dirty="0"/>
              <a:t> </a:t>
            </a:r>
            <a:r>
              <a:rPr lang="en-US" sz="1800" b="0" i="0" u="none" strike="noStrike" dirty="0">
                <a:solidFill>
                  <a:srgbClr val="000000"/>
                </a:solidFill>
                <a:effectLst/>
                <a:latin typeface="Calibri" panose="020F0502020204030204" pitchFamily="34" charset="0"/>
              </a:rPr>
              <a:t>  </a:t>
            </a:r>
          </a:p>
          <a:p>
            <a:pPr marL="0" indent="0">
              <a:buNone/>
            </a:pPr>
            <a:r>
              <a:rPr lang="en-US" sz="1800" b="0" i="0" u="none" strike="noStrike" dirty="0">
                <a:solidFill>
                  <a:srgbClr val="000000"/>
                </a:solidFill>
                <a:effectLst/>
                <a:latin typeface="Calibri" panose="020F0502020204030204" pitchFamily="34" charset="0"/>
              </a:rPr>
              <a:t>511 – Auditor (Financial)</a:t>
            </a:r>
            <a:r>
              <a:rPr lang="en-US" dirty="0"/>
              <a:t> </a:t>
            </a:r>
            <a:r>
              <a:rPr lang="en-US" sz="1800" b="0" i="0" u="none" strike="noStrike" dirty="0">
                <a:solidFill>
                  <a:srgbClr val="000000"/>
                </a:solidFill>
                <a:effectLst/>
                <a:latin typeface="Calibri" panose="020F0502020204030204" pitchFamily="34" charset="0"/>
              </a:rPr>
              <a:t>212</a:t>
            </a:r>
            <a:r>
              <a:rPr lang="en-US" dirty="0"/>
              <a:t> </a:t>
            </a:r>
            <a:r>
              <a:rPr lang="en-US" sz="1800" b="0" i="0" u="none" strike="noStrike" dirty="0">
                <a:solidFill>
                  <a:srgbClr val="000000"/>
                </a:solidFill>
                <a:effectLst/>
                <a:latin typeface="Calibri" panose="020F0502020204030204" pitchFamily="34" charset="0"/>
              </a:rPr>
              <a:t>  </a:t>
            </a:r>
          </a:p>
          <a:p>
            <a:pPr marL="0" indent="0">
              <a:buNone/>
            </a:pPr>
            <a:r>
              <a:rPr lang="en-US" sz="1800" b="0" i="0" u="none" strike="noStrike" dirty="0">
                <a:solidFill>
                  <a:srgbClr val="000000"/>
                </a:solidFill>
                <a:effectLst/>
                <a:latin typeface="Calibri" panose="020F0502020204030204" pitchFamily="34" charset="0"/>
              </a:rPr>
              <a:t>511 – Auditor (Performance)</a:t>
            </a:r>
            <a:r>
              <a:rPr lang="en-US" dirty="0"/>
              <a:t> </a:t>
            </a:r>
            <a:r>
              <a:rPr lang="en-US" sz="1800" b="0" i="0" u="none" strike="noStrike" dirty="0">
                <a:solidFill>
                  <a:srgbClr val="000000"/>
                </a:solidFill>
                <a:effectLst/>
                <a:latin typeface="Calibri" panose="020F0502020204030204" pitchFamily="34" charset="0"/>
              </a:rPr>
              <a:t>1,045</a:t>
            </a:r>
            <a:r>
              <a:rPr lang="en-US" dirty="0"/>
              <a:t> </a:t>
            </a:r>
            <a:r>
              <a:rPr lang="en-US" sz="1800" b="0" i="0" u="none" strike="noStrike" dirty="0">
                <a:solidFill>
                  <a:srgbClr val="000000"/>
                </a:solidFill>
                <a:effectLst/>
                <a:latin typeface="Calibri" panose="020F0502020204030204" pitchFamily="34" charset="0"/>
              </a:rPr>
              <a:t>  </a:t>
            </a:r>
          </a:p>
          <a:p>
            <a:pPr marL="0" indent="0">
              <a:buNone/>
            </a:pPr>
            <a:r>
              <a:rPr lang="en-US" sz="1800" b="0" i="0" u="none" strike="noStrike" dirty="0">
                <a:solidFill>
                  <a:srgbClr val="000000"/>
                </a:solidFill>
                <a:effectLst/>
                <a:latin typeface="Calibri" panose="020F0502020204030204" pitchFamily="34" charset="0"/>
              </a:rPr>
              <a:t>343 – Management / Program Analyst</a:t>
            </a:r>
            <a:r>
              <a:rPr lang="en-US" dirty="0"/>
              <a:t> </a:t>
            </a:r>
            <a:r>
              <a:rPr lang="en-US" sz="1800" b="0" i="0" u="none" strike="noStrike" dirty="0">
                <a:solidFill>
                  <a:srgbClr val="000000"/>
                </a:solidFill>
                <a:effectLst/>
                <a:latin typeface="Calibri" panose="020F0502020204030204" pitchFamily="34" charset="0"/>
              </a:rPr>
              <a:t>137</a:t>
            </a:r>
            <a:r>
              <a:rPr lang="en-US" dirty="0"/>
              <a:t> </a:t>
            </a:r>
            <a:r>
              <a:rPr lang="en-US" sz="1800" b="0" i="0" u="none" strike="noStrike" dirty="0">
                <a:solidFill>
                  <a:srgbClr val="000000"/>
                </a:solidFill>
                <a:effectLst/>
                <a:latin typeface="Calibri" panose="020F0502020204030204" pitchFamily="34" charset="0"/>
              </a:rPr>
              <a:t>  </a:t>
            </a:r>
          </a:p>
          <a:p>
            <a:pPr marL="0" indent="0">
              <a:buNone/>
            </a:pPr>
            <a:r>
              <a:rPr lang="en-US" sz="1800" b="0" i="0" u="none" strike="noStrike" dirty="0">
                <a:solidFill>
                  <a:srgbClr val="000000"/>
                </a:solidFill>
                <a:effectLst/>
                <a:latin typeface="Calibri" panose="020F0502020204030204" pitchFamily="34" charset="0"/>
              </a:rPr>
              <a:t>"Other" Position Descriptions</a:t>
            </a:r>
            <a:r>
              <a:rPr lang="en-US" dirty="0"/>
              <a:t> </a:t>
            </a:r>
            <a:r>
              <a:rPr lang="en-US" sz="1800" b="0" i="0" u="none" strike="noStrike" dirty="0">
                <a:solidFill>
                  <a:srgbClr val="000000"/>
                </a:solidFill>
                <a:effectLst/>
                <a:latin typeface="Calibri" panose="020F0502020204030204" pitchFamily="34" charset="0"/>
              </a:rPr>
              <a:t>114</a:t>
            </a:r>
            <a:r>
              <a:rPr lang="en-US" dirty="0"/>
              <a:t> </a:t>
            </a:r>
            <a:endParaRPr lang="en-US" dirty="0">
              <a:solidFill>
                <a:srgbClr val="002060"/>
              </a:solidFill>
              <a:latin typeface="Georgia" pitchFamily="18" charset="0"/>
            </a:endParaRP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 </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8 thru 13: 	Funding, Training providers, 					preferred delivery, and Yellow Book</a:t>
            </a:r>
          </a:p>
          <a:p>
            <a:pPr marL="0" indent="0">
              <a:buNone/>
            </a:pPr>
            <a:r>
              <a:rPr lang="en-US" dirty="0">
                <a:solidFill>
                  <a:srgbClr val="002060"/>
                </a:solidFill>
                <a:latin typeface="Georgia" pitchFamily="18" charset="0"/>
              </a:rPr>
              <a:t>14 thru 33: 	</a:t>
            </a:r>
            <a:r>
              <a:rPr lang="en-US" i="1" dirty="0">
                <a:solidFill>
                  <a:srgbClr val="002060"/>
                </a:solidFill>
                <a:latin typeface="Georgia" pitchFamily="18" charset="0"/>
              </a:rPr>
              <a:t>Technical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34 thru 45: 	</a:t>
            </a:r>
            <a:r>
              <a:rPr lang="en-US" i="1" dirty="0">
                <a:solidFill>
                  <a:srgbClr val="002060"/>
                </a:solidFill>
                <a:latin typeface="Georgia" pitchFamily="18" charset="0"/>
              </a:rPr>
              <a:t>Management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4</a:t>
            </a:fld>
            <a:endParaRPr lang="en-US"/>
          </a:p>
        </p:txBody>
      </p:sp>
    </p:spTree>
    <p:extLst>
      <p:ext uri="{BB962C8B-B14F-4D97-AF65-F5344CB8AC3E}">
        <p14:creationId xmlns:p14="http://schemas.microsoft.com/office/powerpoint/2010/main" val="2967461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CERTIFICATIONS</a:t>
            </a:r>
          </a:p>
          <a:p>
            <a:pPr marL="0" indent="0">
              <a:buNone/>
            </a:pPr>
            <a:r>
              <a:rPr lang="en-US" dirty="0">
                <a:solidFill>
                  <a:srgbClr val="002060"/>
                </a:solidFill>
                <a:latin typeface="Georgia" pitchFamily="18" charset="0"/>
              </a:rPr>
              <a:t>AMP</a:t>
            </a:r>
          </a:p>
          <a:p>
            <a:pPr marL="0" indent="0">
              <a:buNone/>
            </a:pPr>
            <a:r>
              <a:rPr lang="en-US" dirty="0">
                <a:solidFill>
                  <a:srgbClr val="002060"/>
                </a:solidFill>
                <a:latin typeface="Georgia" pitchFamily="18" charset="0"/>
              </a:rPr>
              <a:t> Association of Inspectors General</a:t>
            </a:r>
          </a:p>
          <a:p>
            <a:pPr marL="0" indent="0">
              <a:buNone/>
            </a:pPr>
            <a:r>
              <a:rPr lang="en-US" dirty="0">
                <a:solidFill>
                  <a:srgbClr val="002060"/>
                </a:solidFill>
                <a:latin typeface="Georgia" pitchFamily="18" charset="0"/>
              </a:rPr>
              <a:t> CCSA</a:t>
            </a:r>
          </a:p>
          <a:p>
            <a:pPr marL="0" indent="0">
              <a:buNone/>
            </a:pPr>
            <a:r>
              <a:rPr lang="en-US" dirty="0">
                <a:solidFill>
                  <a:srgbClr val="002060"/>
                </a:solidFill>
                <a:latin typeface="Georgia" pitchFamily="18" charset="0"/>
              </a:rPr>
              <a:t> CDFM</a:t>
            </a:r>
          </a:p>
          <a:p>
            <a:pPr marL="0" indent="0">
              <a:buNone/>
            </a:pPr>
            <a:r>
              <a:rPr lang="en-US" dirty="0">
                <a:solidFill>
                  <a:srgbClr val="002060"/>
                </a:solidFill>
                <a:latin typeface="Georgia" pitchFamily="18" charset="0"/>
              </a:rPr>
              <a:t> CDFM-A</a:t>
            </a:r>
          </a:p>
          <a:p>
            <a:pPr marL="0" indent="0">
              <a:buNone/>
            </a:pPr>
            <a:r>
              <a:rPr lang="en-US" dirty="0">
                <a:solidFill>
                  <a:srgbClr val="002060"/>
                </a:solidFill>
                <a:latin typeface="Georgia" pitchFamily="18" charset="0"/>
              </a:rPr>
              <a:t> CECFE</a:t>
            </a:r>
          </a:p>
          <a:p>
            <a:pPr marL="0" indent="0">
              <a:buNone/>
            </a:pPr>
            <a:r>
              <a:rPr lang="en-US" dirty="0">
                <a:solidFill>
                  <a:srgbClr val="002060"/>
                </a:solidFill>
                <a:latin typeface="Georgia" pitchFamily="18" charset="0"/>
              </a:rPr>
              <a:t> CEH</a:t>
            </a:r>
          </a:p>
          <a:p>
            <a:pPr marL="0" indent="0">
              <a:buNone/>
            </a:pPr>
            <a:r>
              <a:rPr lang="en-US" dirty="0">
                <a:solidFill>
                  <a:srgbClr val="002060"/>
                </a:solidFill>
                <a:latin typeface="Georgia" pitchFamily="18" charset="0"/>
              </a:rPr>
              <a:t> Certification in Risk Management Assurance (CRMA)</a:t>
            </a:r>
          </a:p>
          <a:p>
            <a:pPr marL="0" indent="0">
              <a:buNone/>
            </a:pPr>
            <a:r>
              <a:rPr lang="en-US" dirty="0">
                <a:solidFill>
                  <a:srgbClr val="002060"/>
                </a:solidFill>
                <a:latin typeface="Georgia" pitchFamily="18" charset="0"/>
              </a:rPr>
              <a:t> Certified Financial Manager</a:t>
            </a:r>
          </a:p>
          <a:p>
            <a:pPr marL="0" indent="0">
              <a:buNone/>
            </a:pPr>
            <a:r>
              <a:rPr lang="en-US" dirty="0">
                <a:solidFill>
                  <a:srgbClr val="002060"/>
                </a:solidFill>
                <a:latin typeface="Georgia" pitchFamily="18" charset="0"/>
              </a:rPr>
              <a:t> Certified Government Auditing Professional</a:t>
            </a:r>
          </a:p>
          <a:p>
            <a:pPr marL="0" indent="0">
              <a:buNone/>
            </a:pPr>
            <a:r>
              <a:rPr lang="en-US" dirty="0">
                <a:solidFill>
                  <a:srgbClr val="002060"/>
                </a:solidFill>
                <a:latin typeface="Georgia" pitchFamily="18" charset="0"/>
              </a:rPr>
              <a:t> Certified Information Systems Security Professional (CISSP)</a:t>
            </a:r>
          </a:p>
          <a:p>
            <a:pPr marL="0" indent="0">
              <a:buNone/>
            </a:pPr>
            <a:r>
              <a:rPr lang="en-US" dirty="0">
                <a:solidFill>
                  <a:srgbClr val="002060"/>
                </a:solidFill>
                <a:latin typeface="Georgia" pitchFamily="18" charset="0"/>
              </a:rPr>
              <a:t> Certified Inspector General Auditor (CIGA)</a:t>
            </a:r>
          </a:p>
          <a:p>
            <a:pPr marL="0" indent="0">
              <a:buNone/>
            </a:pPr>
            <a:r>
              <a:rPr lang="en-US" dirty="0">
                <a:solidFill>
                  <a:srgbClr val="002060"/>
                </a:solidFill>
                <a:latin typeface="Georgia" pitchFamily="18" charset="0"/>
              </a:rPr>
              <a:t> Certified Tester Foundation Level (CTFL)</a:t>
            </a:r>
          </a:p>
          <a:p>
            <a:pPr marL="0" indent="0">
              <a:buNone/>
            </a:pPr>
            <a:r>
              <a:rPr lang="en-US" dirty="0">
                <a:solidFill>
                  <a:srgbClr val="002060"/>
                </a:solidFill>
                <a:latin typeface="Georgia" pitchFamily="18" charset="0"/>
              </a:rPr>
              <a:t> CFE</a:t>
            </a:r>
          </a:p>
          <a:p>
            <a:pPr marL="0" indent="0">
              <a:buNone/>
            </a:pPr>
            <a:r>
              <a:rPr lang="en-US" dirty="0">
                <a:solidFill>
                  <a:srgbClr val="002060"/>
                </a:solidFill>
                <a:latin typeface="Georgia" pitchFamily="18" charset="0"/>
              </a:rPr>
              <a:t> CFS </a:t>
            </a:r>
          </a:p>
          <a:p>
            <a:pPr marL="0" indent="0">
              <a:buNone/>
            </a:pPr>
            <a:r>
              <a:rPr lang="en-US" dirty="0">
                <a:solidFill>
                  <a:srgbClr val="002060"/>
                </a:solidFill>
                <a:latin typeface="Georgia" pitchFamily="18" charset="0"/>
              </a:rPr>
              <a:t> CGAP</a:t>
            </a:r>
          </a:p>
          <a:p>
            <a:pPr marL="0" indent="0">
              <a:buNone/>
            </a:pPr>
            <a:r>
              <a:rPr lang="en-US" dirty="0">
                <a:solidFill>
                  <a:srgbClr val="002060"/>
                </a:solidFill>
                <a:latin typeface="Georgia" pitchFamily="18" charset="0"/>
              </a:rPr>
              <a:t> CGFM</a:t>
            </a:r>
          </a:p>
          <a:p>
            <a:pPr marL="0" indent="0">
              <a:buNone/>
            </a:pPr>
            <a:r>
              <a:rPr lang="en-US" dirty="0">
                <a:solidFill>
                  <a:srgbClr val="002060"/>
                </a:solidFill>
                <a:latin typeface="Georgia" pitchFamily="18" charset="0"/>
              </a:rPr>
              <a:t> CGMA</a:t>
            </a:r>
          </a:p>
          <a:p>
            <a:pPr marL="0" indent="0">
              <a:buNone/>
            </a:pPr>
            <a:r>
              <a:rPr lang="en-US" dirty="0">
                <a:solidFill>
                  <a:srgbClr val="002060"/>
                </a:solidFill>
                <a:latin typeface="Georgia" pitchFamily="18" charset="0"/>
              </a:rPr>
              <a:t> CISM</a:t>
            </a:r>
          </a:p>
          <a:p>
            <a:pPr marL="0" indent="0">
              <a:buNone/>
            </a:pPr>
            <a:r>
              <a:rPr lang="en-US" dirty="0">
                <a:solidFill>
                  <a:srgbClr val="002060"/>
                </a:solidFill>
                <a:latin typeface="Georgia" pitchFamily="18" charset="0"/>
              </a:rPr>
              <a:t> CISSP CFSA</a:t>
            </a:r>
          </a:p>
          <a:p>
            <a:pPr marL="0" indent="0">
              <a:buNone/>
            </a:pPr>
            <a:r>
              <a:rPr lang="en-US" dirty="0">
                <a:solidFill>
                  <a:srgbClr val="002060"/>
                </a:solidFill>
                <a:latin typeface="Georgia" pitchFamily="18" charset="0"/>
              </a:rPr>
              <a:t> CLEA</a:t>
            </a:r>
          </a:p>
          <a:p>
            <a:pPr marL="0" indent="0">
              <a:buNone/>
            </a:pPr>
            <a:r>
              <a:rPr lang="en-US" dirty="0">
                <a:solidFill>
                  <a:srgbClr val="002060"/>
                </a:solidFill>
                <a:latin typeface="Georgia" pitchFamily="18" charset="0"/>
              </a:rPr>
              <a:t> CMA</a:t>
            </a:r>
          </a:p>
          <a:p>
            <a:pPr marL="0" indent="0">
              <a:buNone/>
            </a:pPr>
            <a:r>
              <a:rPr lang="en-US" dirty="0">
                <a:solidFill>
                  <a:srgbClr val="002060"/>
                </a:solidFill>
                <a:latin typeface="Georgia" pitchFamily="18" charset="0"/>
              </a:rPr>
              <a:t> COR</a:t>
            </a:r>
          </a:p>
          <a:p>
            <a:pPr marL="0" indent="0">
              <a:buNone/>
            </a:pPr>
            <a:r>
              <a:rPr lang="en-US" dirty="0">
                <a:solidFill>
                  <a:srgbClr val="002060"/>
                </a:solidFill>
                <a:latin typeface="Georgia" pitchFamily="18" charset="0"/>
              </a:rPr>
              <a:t> Cost Accounting </a:t>
            </a:r>
          </a:p>
          <a:p>
            <a:pPr marL="0" indent="0">
              <a:buNone/>
            </a:pPr>
            <a:r>
              <a:rPr lang="en-US" dirty="0">
                <a:solidFill>
                  <a:srgbClr val="002060"/>
                </a:solidFill>
                <a:latin typeface="Georgia" pitchFamily="18" charset="0"/>
              </a:rPr>
              <a:t> CRISC</a:t>
            </a:r>
          </a:p>
          <a:p>
            <a:pPr marL="0" indent="0">
              <a:buNone/>
            </a:pPr>
            <a:r>
              <a:rPr lang="en-US" dirty="0">
                <a:solidFill>
                  <a:srgbClr val="002060"/>
                </a:solidFill>
                <a:latin typeface="Georgia" pitchFamily="18" charset="0"/>
              </a:rPr>
              <a:t> DAWIA 3 in Engineering</a:t>
            </a:r>
          </a:p>
          <a:p>
            <a:pPr marL="0" indent="0">
              <a:buNone/>
            </a:pPr>
            <a:r>
              <a:rPr lang="en-US" dirty="0">
                <a:solidFill>
                  <a:srgbClr val="002060"/>
                </a:solidFill>
                <a:latin typeface="Georgia" pitchFamily="18" charset="0"/>
              </a:rPr>
              <a:t> DAWIA Certified Acquisitions Professional – Level II DoD Financial Management Certification – Level II</a:t>
            </a:r>
          </a:p>
          <a:p>
            <a:pPr marL="0" indent="0">
              <a:buNone/>
            </a:pPr>
            <a:r>
              <a:rPr lang="en-US" dirty="0">
                <a:solidFill>
                  <a:srgbClr val="002060"/>
                </a:solidFill>
                <a:latin typeface="Georgia" pitchFamily="18" charset="0"/>
              </a:rPr>
              <a:t> Defense Acquisition Corps</a:t>
            </a:r>
          </a:p>
          <a:p>
            <a:pPr marL="0" indent="0">
              <a:buNone/>
            </a:pPr>
            <a:r>
              <a:rPr lang="en-US" dirty="0">
                <a:solidFill>
                  <a:srgbClr val="002060"/>
                </a:solidFill>
                <a:latin typeface="Georgia" pitchFamily="18" charset="0"/>
              </a:rPr>
              <a:t> DoD FM Level 2</a:t>
            </a:r>
          </a:p>
          <a:p>
            <a:pPr marL="0" indent="0">
              <a:buNone/>
            </a:pPr>
            <a:r>
              <a:rPr lang="en-US" dirty="0">
                <a:solidFill>
                  <a:srgbClr val="002060"/>
                </a:solidFill>
                <a:latin typeface="Georgia" pitchFamily="18" charset="0"/>
              </a:rPr>
              <a:t> GFFM</a:t>
            </a:r>
          </a:p>
          <a:p>
            <a:pPr marL="0" indent="0">
              <a:buNone/>
            </a:pPr>
            <a:r>
              <a:rPr lang="en-US" dirty="0">
                <a:solidFill>
                  <a:srgbClr val="002060"/>
                </a:solidFill>
                <a:latin typeface="Georgia" pitchFamily="18" charset="0"/>
              </a:rPr>
              <a:t> Grant specialist</a:t>
            </a:r>
          </a:p>
          <a:p>
            <a:pPr marL="0" indent="0">
              <a:buNone/>
            </a:pPr>
            <a:r>
              <a:rPr lang="en-US" dirty="0">
                <a:solidFill>
                  <a:srgbClr val="002060"/>
                </a:solidFill>
                <a:latin typeface="Georgia" pitchFamily="18" charset="0"/>
              </a:rPr>
              <a:t> ITGC</a:t>
            </a:r>
          </a:p>
          <a:p>
            <a:pPr marL="0" indent="0">
              <a:buNone/>
            </a:pPr>
            <a:r>
              <a:rPr lang="en-US" dirty="0">
                <a:solidFill>
                  <a:srgbClr val="002060"/>
                </a:solidFill>
                <a:latin typeface="Georgia" pitchFamily="18" charset="0"/>
              </a:rPr>
              <a:t> SSCP</a:t>
            </a:r>
          </a:p>
          <a:p>
            <a:pPr marL="0" indent="0">
              <a:buNone/>
            </a:pPr>
            <a:r>
              <a:rPr lang="en-US" dirty="0">
                <a:solidFill>
                  <a:srgbClr val="002060"/>
                </a:solidFill>
                <a:latin typeface="Georgia" pitchFamily="18" charset="0"/>
              </a:rPr>
              <a:t>CDFM</a:t>
            </a:r>
          </a:p>
          <a:p>
            <a:pPr marL="0" indent="0">
              <a:buNone/>
            </a:pPr>
            <a:r>
              <a:rPr lang="en-US" dirty="0">
                <a:solidFill>
                  <a:srgbClr val="002060"/>
                </a:solidFill>
                <a:latin typeface="Georgia" pitchFamily="18" charset="0"/>
              </a:rPr>
              <a:t>Certification in Risk Management Assurance (CRMA)</a:t>
            </a:r>
          </a:p>
          <a:p>
            <a:pPr marL="0" indent="0">
              <a:buNone/>
            </a:pPr>
            <a:r>
              <a:rPr lang="en-US" dirty="0">
                <a:solidFill>
                  <a:srgbClr val="002060"/>
                </a:solidFill>
                <a:latin typeface="Georgia" pitchFamily="18" charset="0"/>
              </a:rPr>
              <a:t>Certified Accounting Information Security (CAIS)</a:t>
            </a:r>
          </a:p>
          <a:p>
            <a:pPr marL="0" indent="0">
              <a:buNone/>
            </a:pPr>
            <a:r>
              <a:rPr lang="en-US" dirty="0">
                <a:solidFill>
                  <a:srgbClr val="002060"/>
                </a:solidFill>
                <a:latin typeface="Georgia" pitchFamily="18" charset="0"/>
              </a:rPr>
              <a:t>Certified Defense Financial Manager</a:t>
            </a:r>
          </a:p>
          <a:p>
            <a:pPr marL="0" indent="0">
              <a:buNone/>
            </a:pPr>
            <a:r>
              <a:rPr lang="en-US" dirty="0">
                <a:solidFill>
                  <a:srgbClr val="002060"/>
                </a:solidFill>
                <a:latin typeface="Georgia" pitchFamily="18" charset="0"/>
              </a:rPr>
              <a:t>Certified Enterprise Risk Management Professional</a:t>
            </a:r>
          </a:p>
          <a:p>
            <a:pPr marL="0" indent="0">
              <a:buNone/>
            </a:pPr>
            <a:r>
              <a:rPr lang="en-US" dirty="0">
                <a:solidFill>
                  <a:srgbClr val="002060"/>
                </a:solidFill>
                <a:latin typeface="Georgia" pitchFamily="18" charset="0"/>
              </a:rPr>
              <a:t>Certified Ethical Hacker</a:t>
            </a:r>
          </a:p>
          <a:p>
            <a:pPr marL="0" indent="0">
              <a:buNone/>
            </a:pPr>
            <a:r>
              <a:rPr lang="en-US" dirty="0">
                <a:solidFill>
                  <a:srgbClr val="002060"/>
                </a:solidFill>
                <a:latin typeface="Georgia" pitchFamily="18" charset="0"/>
              </a:rPr>
              <a:t>Certified Financial Services Audit Certificate</a:t>
            </a:r>
          </a:p>
          <a:p>
            <a:pPr marL="0" indent="0">
              <a:buNone/>
            </a:pPr>
            <a:r>
              <a:rPr lang="en-US" dirty="0">
                <a:solidFill>
                  <a:srgbClr val="002060"/>
                </a:solidFill>
                <a:latin typeface="Georgia" pitchFamily="18" charset="0"/>
              </a:rPr>
              <a:t>Certified Fraud Analyst</a:t>
            </a:r>
          </a:p>
          <a:p>
            <a:pPr marL="0" indent="0">
              <a:buNone/>
            </a:pPr>
            <a:r>
              <a:rPr lang="en-US" dirty="0">
                <a:solidFill>
                  <a:srgbClr val="002060"/>
                </a:solidFill>
                <a:latin typeface="Georgia" pitchFamily="18" charset="0"/>
              </a:rPr>
              <a:t>certified fraud auditor</a:t>
            </a:r>
          </a:p>
          <a:p>
            <a:pPr marL="0" indent="0">
              <a:buNone/>
            </a:pPr>
            <a:r>
              <a:rPr lang="en-US" dirty="0">
                <a:solidFill>
                  <a:srgbClr val="002060"/>
                </a:solidFill>
                <a:latin typeface="Georgia" pitchFamily="18" charset="0"/>
              </a:rPr>
              <a:t>Certified Fraud Examiner</a:t>
            </a:r>
          </a:p>
          <a:p>
            <a:pPr marL="0" indent="0">
              <a:buNone/>
            </a:pPr>
            <a:r>
              <a:rPr lang="en-US" dirty="0">
                <a:solidFill>
                  <a:srgbClr val="002060"/>
                </a:solidFill>
                <a:latin typeface="Georgia" pitchFamily="18" charset="0"/>
              </a:rPr>
              <a:t>Certified Fraud Examiner Grants Management </a:t>
            </a:r>
          </a:p>
          <a:p>
            <a:pPr marL="0" indent="0">
              <a:buNone/>
            </a:pPr>
            <a:r>
              <a:rPr lang="en-US" dirty="0">
                <a:solidFill>
                  <a:srgbClr val="002060"/>
                </a:solidFill>
                <a:latin typeface="Georgia" pitchFamily="18" charset="0"/>
              </a:rPr>
              <a:t>Certified Government Auditing Professional (CGAP)</a:t>
            </a:r>
          </a:p>
          <a:p>
            <a:pPr marL="0" indent="0">
              <a:buNone/>
            </a:pPr>
            <a:r>
              <a:rPr lang="en-US" dirty="0">
                <a:solidFill>
                  <a:srgbClr val="002060"/>
                </a:solidFill>
                <a:latin typeface="Georgia" pitchFamily="18" charset="0"/>
              </a:rPr>
              <a:t>Certified Government Financial Manager</a:t>
            </a:r>
          </a:p>
          <a:p>
            <a:pPr marL="0" indent="0">
              <a:buNone/>
            </a:pPr>
            <a:r>
              <a:rPr lang="en-US" dirty="0">
                <a:solidFill>
                  <a:srgbClr val="002060"/>
                </a:solidFill>
                <a:latin typeface="Georgia" pitchFamily="18" charset="0"/>
              </a:rPr>
              <a:t>Certified Government Financial Manager (CGFM)</a:t>
            </a:r>
          </a:p>
          <a:p>
            <a:pPr marL="0" indent="0">
              <a:buNone/>
            </a:pPr>
            <a:r>
              <a:rPr lang="en-US" dirty="0">
                <a:solidFill>
                  <a:srgbClr val="002060"/>
                </a:solidFill>
                <a:latin typeface="Georgia" pitchFamily="18" charset="0"/>
              </a:rPr>
              <a:t>Certified Government Financial Manager (CGFM)</a:t>
            </a:r>
          </a:p>
          <a:p>
            <a:pPr marL="0" indent="0">
              <a:buNone/>
            </a:pPr>
            <a:r>
              <a:rPr lang="en-US" dirty="0">
                <a:solidFill>
                  <a:srgbClr val="002060"/>
                </a:solidFill>
                <a:latin typeface="Georgia" pitchFamily="18" charset="0"/>
              </a:rPr>
              <a:t>Certified Information Security Manager (CISM)</a:t>
            </a:r>
          </a:p>
          <a:p>
            <a:pPr marL="0" indent="0">
              <a:buNone/>
            </a:pPr>
            <a:r>
              <a:rPr lang="en-US" dirty="0">
                <a:solidFill>
                  <a:srgbClr val="002060"/>
                </a:solidFill>
                <a:latin typeface="Georgia" pitchFamily="18" charset="0"/>
              </a:rPr>
              <a:t>Certified Information Systems Auditor</a:t>
            </a:r>
          </a:p>
          <a:p>
            <a:pPr marL="0" indent="0">
              <a:buNone/>
            </a:pPr>
            <a:r>
              <a:rPr lang="en-US" dirty="0">
                <a:solidFill>
                  <a:srgbClr val="002060"/>
                </a:solidFill>
                <a:latin typeface="Georgia" pitchFamily="18" charset="0"/>
              </a:rPr>
              <a:t>Certified Inspector General</a:t>
            </a:r>
          </a:p>
          <a:p>
            <a:pPr marL="0" indent="0">
              <a:buNone/>
            </a:pPr>
            <a:r>
              <a:rPr lang="en-US" dirty="0">
                <a:solidFill>
                  <a:srgbClr val="002060"/>
                </a:solidFill>
                <a:latin typeface="Georgia" pitchFamily="18" charset="0"/>
              </a:rPr>
              <a:t>Certified Inspector General Auditor (CIGA)</a:t>
            </a:r>
          </a:p>
          <a:p>
            <a:pPr marL="0" indent="0">
              <a:buNone/>
            </a:pPr>
            <a:r>
              <a:rPr lang="en-US" dirty="0">
                <a:solidFill>
                  <a:srgbClr val="002060"/>
                </a:solidFill>
                <a:latin typeface="Georgia" pitchFamily="18" charset="0"/>
              </a:rPr>
              <a:t>Certified Internal Auditor (CIA)</a:t>
            </a:r>
          </a:p>
          <a:p>
            <a:pPr marL="0" indent="0">
              <a:buNone/>
            </a:pPr>
            <a:r>
              <a:rPr lang="en-US" dirty="0">
                <a:solidFill>
                  <a:srgbClr val="002060"/>
                </a:solidFill>
                <a:latin typeface="Georgia" pitchFamily="18" charset="0"/>
              </a:rPr>
              <a:t>Certified Internal Controls Auditor (CICA)</a:t>
            </a:r>
          </a:p>
          <a:p>
            <a:pPr marL="0" indent="0">
              <a:buNone/>
            </a:pPr>
            <a:r>
              <a:rPr lang="en-US" dirty="0">
                <a:solidFill>
                  <a:srgbClr val="002060"/>
                </a:solidFill>
                <a:latin typeface="Georgia" pitchFamily="18" charset="0"/>
              </a:rPr>
              <a:t>Certified Knowledge Manager</a:t>
            </a:r>
          </a:p>
          <a:p>
            <a:pPr marL="0" indent="0">
              <a:buNone/>
            </a:pPr>
            <a:r>
              <a:rPr lang="en-US" dirty="0">
                <a:solidFill>
                  <a:srgbClr val="002060"/>
                </a:solidFill>
                <a:latin typeface="Georgia" pitchFamily="18" charset="0"/>
              </a:rPr>
              <a:t>Certified Management Accountant</a:t>
            </a:r>
          </a:p>
          <a:p>
            <a:pPr marL="0" indent="0">
              <a:buNone/>
            </a:pPr>
            <a:r>
              <a:rPr lang="en-US" dirty="0">
                <a:solidFill>
                  <a:srgbClr val="002060"/>
                </a:solidFill>
                <a:latin typeface="Georgia" pitchFamily="18" charset="0"/>
              </a:rPr>
              <a:t>Certified Public Accountant (CPA)</a:t>
            </a:r>
          </a:p>
          <a:p>
            <a:pPr marL="0" indent="0">
              <a:buNone/>
            </a:pPr>
            <a:r>
              <a:rPr lang="en-US" dirty="0">
                <a:solidFill>
                  <a:srgbClr val="002060"/>
                </a:solidFill>
                <a:latin typeface="Georgia" pitchFamily="18" charset="0"/>
              </a:rPr>
              <a:t>Certified Vulnerability Assessor</a:t>
            </a:r>
          </a:p>
          <a:p>
            <a:pPr marL="0" indent="0">
              <a:buNone/>
            </a:pPr>
            <a:r>
              <a:rPr lang="en-US" dirty="0">
                <a:solidFill>
                  <a:srgbClr val="002060"/>
                </a:solidFill>
                <a:latin typeface="Georgia" pitchFamily="18" charset="0"/>
              </a:rPr>
              <a:t>CFA</a:t>
            </a:r>
          </a:p>
          <a:p>
            <a:pPr marL="0" indent="0">
              <a:buNone/>
            </a:pPr>
            <a:r>
              <a:rPr lang="en-US" dirty="0">
                <a:solidFill>
                  <a:srgbClr val="002060"/>
                </a:solidFill>
                <a:latin typeface="Georgia" pitchFamily="18" charset="0"/>
              </a:rPr>
              <a:t>CFE</a:t>
            </a:r>
          </a:p>
          <a:p>
            <a:pPr marL="0" indent="0">
              <a:buNone/>
            </a:pPr>
            <a:r>
              <a:rPr lang="en-US" dirty="0">
                <a:solidFill>
                  <a:srgbClr val="002060"/>
                </a:solidFill>
                <a:latin typeface="Georgia" pitchFamily="18" charset="0"/>
              </a:rPr>
              <a:t>CFF</a:t>
            </a:r>
          </a:p>
          <a:p>
            <a:pPr marL="0" indent="0">
              <a:buNone/>
            </a:pPr>
            <a:r>
              <a:rPr lang="en-US" dirty="0">
                <a:solidFill>
                  <a:srgbClr val="002060"/>
                </a:solidFill>
                <a:latin typeface="Georgia" pitchFamily="18" charset="0"/>
              </a:rPr>
              <a:t>CGAP</a:t>
            </a:r>
          </a:p>
          <a:p>
            <a:pPr marL="0" indent="0">
              <a:buNone/>
            </a:pPr>
            <a:r>
              <a:rPr lang="en-US" dirty="0">
                <a:solidFill>
                  <a:srgbClr val="002060"/>
                </a:solidFill>
                <a:latin typeface="Georgia" pitchFamily="18" charset="0"/>
              </a:rPr>
              <a:t>CGFM</a:t>
            </a:r>
          </a:p>
          <a:p>
            <a:pPr marL="0" indent="0">
              <a:buNone/>
            </a:pPr>
            <a:r>
              <a:rPr lang="en-US" dirty="0">
                <a:solidFill>
                  <a:srgbClr val="002060"/>
                </a:solidFill>
                <a:latin typeface="Georgia" pitchFamily="18" charset="0"/>
              </a:rPr>
              <a:t>Chartered Financial Analyst</a:t>
            </a:r>
          </a:p>
          <a:p>
            <a:pPr marL="0" indent="0">
              <a:buNone/>
            </a:pPr>
            <a:r>
              <a:rPr lang="en-US" dirty="0">
                <a:solidFill>
                  <a:srgbClr val="002060"/>
                </a:solidFill>
                <a:latin typeface="Georgia" pitchFamily="18" charset="0"/>
              </a:rPr>
              <a:t>CICA</a:t>
            </a:r>
          </a:p>
          <a:p>
            <a:pPr marL="0" indent="0">
              <a:buNone/>
            </a:pPr>
            <a:r>
              <a:rPr lang="en-US" dirty="0">
                <a:solidFill>
                  <a:srgbClr val="002060"/>
                </a:solidFill>
                <a:latin typeface="Georgia" pitchFamily="18" charset="0"/>
              </a:rPr>
              <a:t>CIGA</a:t>
            </a:r>
          </a:p>
          <a:p>
            <a:pPr marL="0" indent="0">
              <a:buNone/>
            </a:pPr>
            <a:r>
              <a:rPr lang="en-US" dirty="0">
                <a:solidFill>
                  <a:srgbClr val="002060"/>
                </a:solidFill>
                <a:latin typeface="Georgia" pitchFamily="18" charset="0"/>
              </a:rPr>
              <a:t>CISA</a:t>
            </a:r>
          </a:p>
          <a:p>
            <a:pPr marL="0" indent="0">
              <a:buNone/>
            </a:pPr>
            <a:r>
              <a:rPr lang="en-US" dirty="0">
                <a:solidFill>
                  <a:srgbClr val="002060"/>
                </a:solidFill>
                <a:latin typeface="Georgia" pitchFamily="18" charset="0"/>
              </a:rPr>
              <a:t>CISM</a:t>
            </a:r>
          </a:p>
          <a:p>
            <a:pPr marL="0" indent="0">
              <a:buNone/>
            </a:pPr>
            <a:r>
              <a:rPr lang="en-US" dirty="0">
                <a:solidFill>
                  <a:srgbClr val="002060"/>
                </a:solidFill>
                <a:latin typeface="Georgia" pitchFamily="18" charset="0"/>
              </a:rPr>
              <a:t>CISSP</a:t>
            </a:r>
          </a:p>
          <a:p>
            <a:pPr marL="0" indent="0">
              <a:buNone/>
            </a:pPr>
            <a:r>
              <a:rPr lang="en-US" dirty="0">
                <a:solidFill>
                  <a:srgbClr val="002060"/>
                </a:solidFill>
                <a:latin typeface="Georgia" pitchFamily="18" charset="0"/>
              </a:rPr>
              <a:t>CMA</a:t>
            </a:r>
          </a:p>
          <a:p>
            <a:pPr marL="0" indent="0">
              <a:buNone/>
            </a:pPr>
            <a:r>
              <a:rPr lang="en-US" dirty="0">
                <a:solidFill>
                  <a:srgbClr val="002060"/>
                </a:solidFill>
                <a:latin typeface="Georgia" pitchFamily="18" charset="0"/>
              </a:rPr>
              <a:t>CompTIA Security+</a:t>
            </a:r>
          </a:p>
          <a:p>
            <a:pPr marL="0" indent="0">
              <a:buNone/>
            </a:pPr>
            <a:r>
              <a:rPr lang="en-US" dirty="0">
                <a:solidFill>
                  <a:srgbClr val="002060"/>
                </a:solidFill>
                <a:latin typeface="Georgia" pitchFamily="18" charset="0"/>
              </a:rPr>
              <a:t>COR</a:t>
            </a:r>
          </a:p>
          <a:p>
            <a:pPr marL="0" indent="0">
              <a:buNone/>
            </a:pPr>
            <a:r>
              <a:rPr lang="en-US" dirty="0">
                <a:solidFill>
                  <a:srgbClr val="002060"/>
                </a:solidFill>
                <a:latin typeface="Georgia" pitchFamily="18" charset="0"/>
              </a:rPr>
              <a:t>CPE</a:t>
            </a:r>
          </a:p>
          <a:p>
            <a:pPr marL="0" indent="0">
              <a:buNone/>
            </a:pPr>
            <a:r>
              <a:rPr lang="en-US" dirty="0">
                <a:solidFill>
                  <a:srgbClr val="002060"/>
                </a:solidFill>
                <a:latin typeface="Georgia" pitchFamily="18" charset="0"/>
              </a:rPr>
              <a:t>CRMA</a:t>
            </a:r>
          </a:p>
          <a:p>
            <a:pPr marL="0" indent="0">
              <a:buNone/>
            </a:pPr>
            <a:r>
              <a:rPr lang="en-US" dirty="0">
                <a:solidFill>
                  <a:srgbClr val="002060"/>
                </a:solidFill>
                <a:latin typeface="Georgia" pitchFamily="18" charset="0"/>
              </a:rPr>
              <a:t>DAWIA</a:t>
            </a:r>
          </a:p>
          <a:p>
            <a:pPr marL="0" indent="0">
              <a:buNone/>
            </a:pPr>
            <a:r>
              <a:rPr lang="en-US" dirty="0">
                <a:solidFill>
                  <a:srgbClr val="002060"/>
                </a:solidFill>
                <a:latin typeface="Georgia" pitchFamily="18" charset="0"/>
              </a:rPr>
              <a:t>DOD Acquisition Certification Level 2</a:t>
            </a:r>
          </a:p>
          <a:p>
            <a:pPr marL="0" indent="0">
              <a:buNone/>
            </a:pPr>
            <a:r>
              <a:rPr lang="en-US" dirty="0">
                <a:solidFill>
                  <a:srgbClr val="002060"/>
                </a:solidFill>
                <a:latin typeface="Georgia" pitchFamily="18" charset="0"/>
              </a:rPr>
              <a:t>DoD Financial Management Certification – Level 3</a:t>
            </a:r>
          </a:p>
          <a:p>
            <a:pPr marL="0" indent="0">
              <a:buNone/>
            </a:pPr>
            <a:r>
              <a:rPr lang="en-US" dirty="0">
                <a:solidFill>
                  <a:srgbClr val="002060"/>
                </a:solidFill>
                <a:latin typeface="Georgia" pitchFamily="18" charset="0"/>
              </a:rPr>
              <a:t>DoD Financial </a:t>
            </a:r>
            <a:r>
              <a:rPr lang="en-US" dirty="0" err="1">
                <a:solidFill>
                  <a:srgbClr val="002060"/>
                </a:solidFill>
                <a:latin typeface="Georgia" pitchFamily="18" charset="0"/>
              </a:rPr>
              <a:t>Mgmt</a:t>
            </a: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Engineer in Training (EIT)</a:t>
            </a:r>
          </a:p>
          <a:p>
            <a:pPr marL="0" indent="0">
              <a:buNone/>
            </a:pPr>
            <a:r>
              <a:rPr lang="en-US" dirty="0">
                <a:solidFill>
                  <a:srgbClr val="002060"/>
                </a:solidFill>
                <a:latin typeface="Georgia" pitchFamily="18" charset="0"/>
              </a:rPr>
              <a:t>FAC-C 2</a:t>
            </a:r>
          </a:p>
          <a:p>
            <a:pPr marL="0" indent="0">
              <a:buNone/>
            </a:pPr>
            <a:r>
              <a:rPr lang="en-US" dirty="0">
                <a:solidFill>
                  <a:srgbClr val="002060"/>
                </a:solidFill>
                <a:latin typeface="Georgia" pitchFamily="18" charset="0"/>
              </a:rPr>
              <a:t>FAC-C II</a:t>
            </a:r>
          </a:p>
          <a:p>
            <a:pPr marL="0" indent="0">
              <a:buNone/>
            </a:pPr>
            <a:r>
              <a:rPr lang="en-US" dirty="0">
                <a:solidFill>
                  <a:srgbClr val="002060"/>
                </a:solidFill>
                <a:latin typeface="Georgia" pitchFamily="18" charset="0"/>
              </a:rPr>
              <a:t>FAC-C Level 1</a:t>
            </a:r>
          </a:p>
          <a:p>
            <a:pPr marL="0" indent="0">
              <a:buNone/>
            </a:pPr>
            <a:r>
              <a:rPr lang="en-US" dirty="0">
                <a:solidFill>
                  <a:srgbClr val="002060"/>
                </a:solidFill>
                <a:latin typeface="Georgia" pitchFamily="18" charset="0"/>
              </a:rPr>
              <a:t>FAC-COR</a:t>
            </a:r>
          </a:p>
          <a:p>
            <a:pPr marL="0" indent="0">
              <a:buNone/>
            </a:pPr>
            <a:r>
              <a:rPr lang="en-US" dirty="0">
                <a:solidFill>
                  <a:srgbClr val="002060"/>
                </a:solidFill>
                <a:latin typeface="Georgia" pitchFamily="18" charset="0"/>
              </a:rPr>
              <a:t>FITSI</a:t>
            </a:r>
          </a:p>
          <a:p>
            <a:pPr marL="0" indent="0">
              <a:buNone/>
            </a:pPr>
            <a:r>
              <a:rPr lang="en-US" dirty="0">
                <a:solidFill>
                  <a:srgbClr val="002060"/>
                </a:solidFill>
                <a:latin typeface="Georgia" pitchFamily="18" charset="0"/>
              </a:rPr>
              <a:t>FM Cert</a:t>
            </a:r>
          </a:p>
          <a:p>
            <a:pPr marL="0" indent="0">
              <a:buNone/>
            </a:pPr>
            <a:r>
              <a:rPr lang="en-US" dirty="0" err="1">
                <a:solidFill>
                  <a:srgbClr val="002060"/>
                </a:solidFill>
                <a:latin typeface="Georgia" pitchFamily="18" charset="0"/>
              </a:rPr>
              <a:t>GrTotal</a:t>
            </a: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Internal Acquisition Auditor</a:t>
            </a:r>
          </a:p>
          <a:p>
            <a:pPr marL="0" indent="0">
              <a:buNone/>
            </a:pPr>
            <a:r>
              <a:rPr lang="en-US" dirty="0">
                <a:solidFill>
                  <a:srgbClr val="002060"/>
                </a:solidFill>
                <a:latin typeface="Georgia" pitchFamily="18" charset="0"/>
              </a:rPr>
              <a:t>IT certs</a:t>
            </a:r>
          </a:p>
          <a:p>
            <a:pPr marL="0" indent="0">
              <a:buNone/>
            </a:pPr>
            <a:r>
              <a:rPr lang="en-US" dirty="0">
                <a:solidFill>
                  <a:srgbClr val="002060"/>
                </a:solidFill>
                <a:latin typeface="Georgia" pitchFamily="18" charset="0"/>
              </a:rPr>
              <a:t>Licensed Attorney</a:t>
            </a:r>
          </a:p>
          <a:p>
            <a:pPr marL="0" indent="0">
              <a:buNone/>
            </a:pPr>
            <a:r>
              <a:rPr lang="en-US" dirty="0">
                <a:solidFill>
                  <a:srgbClr val="002060"/>
                </a:solidFill>
                <a:latin typeface="Georgia" pitchFamily="18" charset="0"/>
              </a:rPr>
              <a:t>Masters Certificate in </a:t>
            </a:r>
            <a:r>
              <a:rPr lang="en-US" dirty="0" err="1">
                <a:solidFill>
                  <a:srgbClr val="002060"/>
                </a:solidFill>
                <a:latin typeface="Georgia" pitchFamily="18" charset="0"/>
              </a:rPr>
              <a:t>Govenment</a:t>
            </a:r>
            <a:r>
              <a:rPr lang="en-US" dirty="0">
                <a:solidFill>
                  <a:srgbClr val="002060"/>
                </a:solidFill>
                <a:latin typeface="Georgia" pitchFamily="18" charset="0"/>
              </a:rPr>
              <a:t> Contracting</a:t>
            </a:r>
          </a:p>
          <a:p>
            <a:pPr marL="0" indent="0">
              <a:buNone/>
            </a:pPr>
            <a:r>
              <a:rPr lang="en-US" dirty="0">
                <a:solidFill>
                  <a:srgbClr val="002060"/>
                </a:solidFill>
                <a:latin typeface="Georgia" pitchFamily="18" charset="0"/>
              </a:rPr>
              <a:t>MBA</a:t>
            </a:r>
          </a:p>
          <a:p>
            <a:pPr marL="0" indent="0">
              <a:buNone/>
            </a:pPr>
            <a:r>
              <a:rPr lang="en-US" dirty="0">
                <a:solidFill>
                  <a:srgbClr val="002060"/>
                </a:solidFill>
                <a:latin typeface="Georgia" pitchFamily="18" charset="0"/>
              </a:rPr>
              <a:t>MSA</a:t>
            </a:r>
          </a:p>
          <a:p>
            <a:pPr marL="0" indent="0">
              <a:buNone/>
            </a:pPr>
            <a:r>
              <a:rPr lang="en-US" dirty="0">
                <a:solidFill>
                  <a:srgbClr val="002060"/>
                </a:solidFill>
                <a:latin typeface="Georgia" pitchFamily="18" charset="0"/>
              </a:rPr>
              <a:t>Non Profit Management (Public Administration)</a:t>
            </a:r>
          </a:p>
          <a:p>
            <a:pPr marL="0" indent="0">
              <a:buNone/>
            </a:pPr>
            <a:r>
              <a:rPr lang="en-US" dirty="0">
                <a:solidFill>
                  <a:srgbClr val="002060"/>
                </a:solidFill>
                <a:latin typeface="Georgia" pitchFamily="18" charset="0"/>
              </a:rPr>
              <a:t>None held</a:t>
            </a:r>
          </a:p>
          <a:p>
            <a:pPr marL="0" indent="0">
              <a:buNone/>
            </a:pPr>
            <a:r>
              <a:rPr lang="en-US" dirty="0">
                <a:solidFill>
                  <a:srgbClr val="002060"/>
                </a:solidFill>
                <a:latin typeface="Georgia" pitchFamily="18" charset="0"/>
              </a:rPr>
              <a:t>PMP</a:t>
            </a:r>
          </a:p>
          <a:p>
            <a:pPr marL="0" indent="0">
              <a:buNone/>
            </a:pPr>
            <a:r>
              <a:rPr lang="en-US" dirty="0">
                <a:solidFill>
                  <a:srgbClr val="002060"/>
                </a:solidFill>
                <a:latin typeface="Georgia" pitchFamily="18" charset="0"/>
              </a:rPr>
              <a:t>Project Management Professional (PMP)</a:t>
            </a:r>
          </a:p>
          <a:p>
            <a:pPr marL="0" indent="0">
              <a:buNone/>
            </a:pPr>
            <a:endParaRPr lang="en-US" dirty="0">
              <a:solidFill>
                <a:srgbClr val="002060"/>
              </a:solidFill>
              <a:latin typeface="Georgia" pitchFamily="18" charset="0"/>
            </a:endParaRP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 </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8 thru 13: 	Funding, Training providers, 					preferred delivery, and Yellow Book</a:t>
            </a:r>
          </a:p>
          <a:p>
            <a:pPr marL="0" indent="0">
              <a:buNone/>
            </a:pPr>
            <a:r>
              <a:rPr lang="en-US" dirty="0">
                <a:solidFill>
                  <a:srgbClr val="002060"/>
                </a:solidFill>
                <a:latin typeface="Georgia" pitchFamily="18" charset="0"/>
              </a:rPr>
              <a:t>14 thru 33: 	</a:t>
            </a:r>
            <a:r>
              <a:rPr lang="en-US" i="1" dirty="0">
                <a:solidFill>
                  <a:srgbClr val="002060"/>
                </a:solidFill>
                <a:latin typeface="Georgia" pitchFamily="18" charset="0"/>
              </a:rPr>
              <a:t>Technical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34 thru 45: 	</a:t>
            </a:r>
            <a:r>
              <a:rPr lang="en-US" i="1" dirty="0">
                <a:solidFill>
                  <a:srgbClr val="002060"/>
                </a:solidFill>
                <a:latin typeface="Georgia" pitchFamily="18" charset="0"/>
              </a:rPr>
              <a:t>Management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5</a:t>
            </a:fld>
            <a:endParaRPr lang="en-US"/>
          </a:p>
        </p:txBody>
      </p:sp>
    </p:spTree>
    <p:extLst>
      <p:ext uri="{BB962C8B-B14F-4D97-AF65-F5344CB8AC3E}">
        <p14:creationId xmlns:p14="http://schemas.microsoft.com/office/powerpoint/2010/main" val="3688365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1 thru 7: 	Demographics</a:t>
            </a:r>
          </a:p>
          <a:p>
            <a:pPr marL="0" indent="0">
              <a:buNone/>
            </a:pPr>
            <a:r>
              <a:rPr lang="en-US" dirty="0">
                <a:solidFill>
                  <a:srgbClr val="002060"/>
                </a:solidFill>
                <a:latin typeface="Georgia" pitchFamily="18" charset="0"/>
              </a:rPr>
              <a:t>8 thru 13: 	Funding, Training providers, 					preferred delivery, and Yellow Book</a:t>
            </a:r>
          </a:p>
          <a:p>
            <a:pPr marL="0" indent="0">
              <a:buNone/>
            </a:pPr>
            <a:r>
              <a:rPr lang="en-US" dirty="0">
                <a:solidFill>
                  <a:srgbClr val="002060"/>
                </a:solidFill>
                <a:latin typeface="Georgia" pitchFamily="18" charset="0"/>
              </a:rPr>
              <a:t>14 thru 33: 	</a:t>
            </a:r>
            <a:r>
              <a:rPr lang="en-US" i="1" dirty="0">
                <a:solidFill>
                  <a:srgbClr val="002060"/>
                </a:solidFill>
                <a:latin typeface="Georgia" pitchFamily="18" charset="0"/>
              </a:rPr>
              <a:t>Technical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34 thru 45: 	</a:t>
            </a:r>
            <a:r>
              <a:rPr lang="en-US" i="1" dirty="0">
                <a:solidFill>
                  <a:srgbClr val="002060"/>
                </a:solidFill>
                <a:latin typeface="Georgia" pitchFamily="18" charset="0"/>
              </a:rPr>
              <a:t>Management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6</a:t>
            </a:fld>
            <a:endParaRPr lang="en-US"/>
          </a:p>
        </p:txBody>
      </p:sp>
    </p:spTree>
    <p:extLst>
      <p:ext uri="{BB962C8B-B14F-4D97-AF65-F5344CB8AC3E}">
        <p14:creationId xmlns:p14="http://schemas.microsoft.com/office/powerpoint/2010/main" val="1690288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1 thru 7: 	Demographics</a:t>
            </a:r>
          </a:p>
          <a:p>
            <a:pPr marL="0" indent="0">
              <a:buNone/>
            </a:pPr>
            <a:r>
              <a:rPr lang="en-US" dirty="0">
                <a:solidFill>
                  <a:srgbClr val="002060"/>
                </a:solidFill>
                <a:latin typeface="Georgia" pitchFamily="18" charset="0"/>
              </a:rPr>
              <a:t>8 thru 13: 	Funding, Training providers, 					preferred delivery, and Yellow Book</a:t>
            </a:r>
          </a:p>
          <a:p>
            <a:pPr marL="0" indent="0">
              <a:buNone/>
            </a:pPr>
            <a:r>
              <a:rPr lang="en-US" dirty="0">
                <a:solidFill>
                  <a:srgbClr val="002060"/>
                </a:solidFill>
                <a:latin typeface="Georgia" pitchFamily="18" charset="0"/>
              </a:rPr>
              <a:t>14 thru 33: 	</a:t>
            </a:r>
            <a:r>
              <a:rPr lang="en-US" i="1" dirty="0">
                <a:solidFill>
                  <a:srgbClr val="002060"/>
                </a:solidFill>
                <a:latin typeface="Georgia" pitchFamily="18" charset="0"/>
              </a:rPr>
              <a:t>Technical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34 thru 45: 	</a:t>
            </a:r>
            <a:r>
              <a:rPr lang="en-US" i="1" dirty="0">
                <a:solidFill>
                  <a:srgbClr val="002060"/>
                </a:solidFill>
                <a:latin typeface="Georgia" pitchFamily="18" charset="0"/>
              </a:rPr>
              <a:t>Management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7</a:t>
            </a:fld>
            <a:endParaRPr lang="en-US"/>
          </a:p>
        </p:txBody>
      </p:sp>
    </p:spTree>
    <p:extLst>
      <p:ext uri="{BB962C8B-B14F-4D97-AF65-F5344CB8AC3E}">
        <p14:creationId xmlns:p14="http://schemas.microsoft.com/office/powerpoint/2010/main" val="617791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14 thru 33: 	</a:t>
            </a:r>
            <a:r>
              <a:rPr lang="en-US" i="1" dirty="0">
                <a:solidFill>
                  <a:srgbClr val="002060"/>
                </a:solidFill>
                <a:latin typeface="Georgia" pitchFamily="18" charset="0"/>
              </a:rPr>
              <a:t>Technical </a:t>
            </a:r>
            <a:r>
              <a:rPr lang="en-US" dirty="0">
                <a:solidFill>
                  <a:srgbClr val="002060"/>
                </a:solidFill>
                <a:latin typeface="Georgia" pitchFamily="18" charset="0"/>
              </a:rPr>
              <a:t>Skills Needed to CONDUCT the audit work:</a:t>
            </a:r>
          </a:p>
          <a:p>
            <a:pPr marL="0" indent="0">
              <a:buNone/>
            </a:pPr>
            <a:endParaRPr lang="en-US" dirty="0">
              <a:solidFill>
                <a:srgbClr val="002060"/>
              </a:solidFill>
              <a:latin typeface="Georgia" pitchFamily="18" charset="0"/>
            </a:endParaRPr>
          </a:p>
          <a:p>
            <a:pPr marL="0" indent="0">
              <a:buNone/>
            </a:pPr>
            <a:r>
              <a:rPr lang="en-US" b="1" u="sng" dirty="0">
                <a:solidFill>
                  <a:srgbClr val="002060"/>
                </a:solidFill>
                <a:latin typeface="Georgia" pitchFamily="18" charset="0"/>
              </a:rPr>
              <a:t>20 total TECHNICAL questions – TOP FIVE:</a:t>
            </a:r>
          </a:p>
          <a:p>
            <a:pPr marL="0" indent="0">
              <a:buNone/>
            </a:pPr>
            <a:endParaRPr lang="en-US" dirty="0">
              <a:solidFill>
                <a:srgbClr val="002060"/>
              </a:solidFill>
              <a:latin typeface="Georgia" pitchFamily="18" charset="0"/>
            </a:endParaRPr>
          </a:p>
          <a:p>
            <a:pPr marL="0" indent="0">
              <a:buNone/>
            </a:pPr>
            <a:r>
              <a:rPr lang="en-US" sz="1800" b="1" i="0" u="none" strike="noStrike" dirty="0">
                <a:solidFill>
                  <a:srgbClr val="000000"/>
                </a:solidFill>
                <a:effectLst/>
                <a:latin typeface="Calibri" panose="020F0502020204030204" pitchFamily="34" charset="0"/>
              </a:rPr>
              <a:t>1. Developing findings  - (</a:t>
            </a:r>
            <a:r>
              <a:rPr lang="en-US" sz="1800" b="0" i="0" u="none" strike="noStrike" dirty="0">
                <a:solidFill>
                  <a:srgbClr val="000000"/>
                </a:solidFill>
                <a:effectLst/>
                <a:latin typeface="Calibri" panose="020F0502020204030204" pitchFamily="34" charset="0"/>
              </a:rPr>
              <a:t>i.e., Developing elements of a finding; Reassessing internal controls)</a:t>
            </a:r>
            <a:r>
              <a:rPr lang="en-US" b="0" dirty="0"/>
              <a:t> </a:t>
            </a:r>
          </a:p>
          <a:p>
            <a:pPr marL="0" indent="0">
              <a:buNone/>
            </a:pPr>
            <a:r>
              <a:rPr lang="en-US" sz="1800" b="1" i="0" u="none" strike="noStrike" dirty="0">
                <a:solidFill>
                  <a:srgbClr val="000000"/>
                </a:solidFill>
                <a:effectLst/>
                <a:latin typeface="Calibri" panose="020F0502020204030204" pitchFamily="34" charset="0"/>
              </a:rPr>
              <a:t>2. Reporting results - </a:t>
            </a:r>
            <a:r>
              <a:rPr lang="en-US" sz="1800" b="0" i="0" u="none" strike="noStrike" dirty="0">
                <a:solidFill>
                  <a:srgbClr val="000000"/>
                </a:solidFill>
                <a:effectLst/>
                <a:latin typeface="Calibri" panose="020F0502020204030204" pitchFamily="34" charset="0"/>
              </a:rPr>
              <a:t>(i.e., Developing an audit message; Drafting a report; Preparing and conducting an exit conference; Finalizing and issuing an audit report)</a:t>
            </a:r>
            <a:r>
              <a:rPr lang="en-US" b="0" dirty="0"/>
              <a:t> </a:t>
            </a:r>
          </a:p>
          <a:p>
            <a:pPr marL="0" indent="0">
              <a:buNone/>
            </a:pPr>
            <a:r>
              <a:rPr lang="en-US" sz="1800" b="1" i="0" u="none" strike="noStrike" dirty="0">
                <a:solidFill>
                  <a:srgbClr val="000000"/>
                </a:solidFill>
                <a:effectLst/>
                <a:latin typeface="Calibri" panose="020F0502020204030204" pitchFamily="34" charset="0"/>
              </a:rPr>
              <a:t>3. Analyzing and visualizing data </a:t>
            </a:r>
            <a:r>
              <a:rPr lang="en-US" sz="1800" b="0" i="0" u="none" strike="noStrike" dirty="0">
                <a:solidFill>
                  <a:srgbClr val="000000"/>
                </a:solidFill>
                <a:effectLst/>
                <a:latin typeface="Calibri" panose="020F0502020204030204" pitchFamily="34" charset="0"/>
              </a:rPr>
              <a:t>- (e.g., Using Advanced Excel, Tableau, </a:t>
            </a:r>
            <a:r>
              <a:rPr lang="en-US" sz="1800" b="0" i="0" u="none" strike="noStrike" dirty="0" err="1">
                <a:solidFill>
                  <a:srgbClr val="000000"/>
                </a:solidFill>
                <a:effectLst/>
                <a:latin typeface="Calibri" panose="020F0502020204030204" pitchFamily="34" charset="0"/>
              </a:rPr>
              <a:t>PowerBI</a:t>
            </a:r>
            <a:r>
              <a:rPr lang="en-US" sz="1800" b="0" i="0" u="none" strike="noStrike" dirty="0">
                <a:solidFill>
                  <a:srgbClr val="000000"/>
                </a:solidFill>
                <a:effectLst/>
                <a:latin typeface="Calibri" panose="020F0502020204030204" pitchFamily="34" charset="0"/>
              </a:rPr>
              <a:t>, Python; Using best practices for data visualization)</a:t>
            </a:r>
            <a:r>
              <a:rPr lang="en-US" b="0" dirty="0"/>
              <a:t> </a:t>
            </a:r>
          </a:p>
          <a:p>
            <a:pPr marL="0" indent="0">
              <a:buNone/>
            </a:pPr>
            <a:r>
              <a:rPr lang="en-US" sz="1800" b="1" i="0" u="none" strike="noStrike" dirty="0">
                <a:solidFill>
                  <a:srgbClr val="000000"/>
                </a:solidFill>
                <a:effectLst/>
                <a:latin typeface="Calibri" panose="020F0502020204030204" pitchFamily="34" charset="0"/>
              </a:rPr>
              <a:t>4. Identifying applicable internal controls</a:t>
            </a:r>
            <a:r>
              <a:rPr lang="en-US" dirty="0"/>
              <a:t> </a:t>
            </a:r>
          </a:p>
          <a:p>
            <a:pPr marL="0" indent="0">
              <a:buNone/>
            </a:pPr>
            <a:r>
              <a:rPr lang="en-US" sz="1800" b="1" i="0" u="none" strike="noStrike" dirty="0">
                <a:solidFill>
                  <a:srgbClr val="000000"/>
                </a:solidFill>
                <a:effectLst/>
                <a:latin typeface="Calibri" panose="020F0502020204030204" pitchFamily="34" charset="0"/>
              </a:rPr>
              <a:t>5. Developing an audit methodology</a:t>
            </a:r>
            <a:r>
              <a:rPr lang="en-US" dirty="0"/>
              <a:t> </a:t>
            </a:r>
            <a:endParaRPr lang="en-US" dirty="0">
              <a:solidFill>
                <a:srgbClr val="002060"/>
              </a:solidFill>
              <a:latin typeface="Georgia" pitchFamily="18" charset="0"/>
            </a:endParaRP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  </a:t>
            </a:r>
          </a:p>
          <a:p>
            <a:pPr marL="0" indent="0">
              <a:buNone/>
            </a:pPr>
            <a:endParaRPr lang="en-US" dirty="0">
              <a:solidFill>
                <a:srgbClr val="002060"/>
              </a:solidFill>
              <a:latin typeface="Georgia" pitchFamily="18" charset="0"/>
            </a:endParaRPr>
          </a:p>
          <a:p>
            <a:pPr marL="0" indent="0">
              <a:buNone/>
            </a:pPr>
            <a:r>
              <a:rPr lang="en-US" sz="1800" b="0" i="0" u="none" strike="noStrike" dirty="0">
                <a:solidFill>
                  <a:srgbClr val="000000"/>
                </a:solidFill>
                <a:effectLst/>
                <a:latin typeface="Calibri" panose="020F0502020204030204" pitchFamily="34" charset="0"/>
              </a:rPr>
              <a:t>6 Analyzing information (i.e., Analyzing collected information; Documenting analyses)</a:t>
            </a:r>
            <a:r>
              <a:rPr lang="en-US" b="0" dirty="0"/>
              <a:t> </a:t>
            </a:r>
          </a:p>
          <a:p>
            <a:pPr marL="0" indent="0">
              <a:buNone/>
            </a:pPr>
            <a:r>
              <a:rPr lang="en-US" sz="1800" b="0" i="0" u="none" strike="noStrike" dirty="0">
                <a:solidFill>
                  <a:srgbClr val="000000"/>
                </a:solidFill>
                <a:effectLst/>
                <a:latin typeface="Calibri" panose="020F0502020204030204" pitchFamily="34" charset="0"/>
              </a:rPr>
              <a:t>7 Developing audit objectives and scope</a:t>
            </a:r>
            <a:r>
              <a:rPr lang="en-US" b="0" dirty="0"/>
              <a:t> </a:t>
            </a:r>
          </a:p>
          <a:p>
            <a:pPr marL="0" indent="0">
              <a:buNone/>
            </a:pPr>
            <a:r>
              <a:rPr lang="en-US" sz="1800" b="0" i="0" u="none" strike="noStrike" dirty="0">
                <a:solidFill>
                  <a:srgbClr val="000000"/>
                </a:solidFill>
                <a:effectLst/>
                <a:latin typeface="Calibri" panose="020F0502020204030204" pitchFamily="34" charset="0"/>
              </a:rPr>
              <a:t>8 Developing an audit timeline and schedule</a:t>
            </a:r>
            <a:r>
              <a:rPr lang="en-US" b="0" dirty="0"/>
              <a:t> </a:t>
            </a:r>
          </a:p>
          <a:p>
            <a:pPr marL="0" indent="0">
              <a:buNone/>
            </a:pPr>
            <a:r>
              <a:rPr lang="en-US" sz="1800" b="0" i="0" u="none" strike="noStrike" dirty="0">
                <a:solidFill>
                  <a:srgbClr val="000000"/>
                </a:solidFill>
                <a:effectLst/>
                <a:latin typeface="Calibri" panose="020F0502020204030204" pitchFamily="34" charset="0"/>
              </a:rPr>
              <a:t>9 Finalizing an audit plan</a:t>
            </a:r>
            <a:r>
              <a:rPr lang="en-US" b="0" dirty="0"/>
              <a:t> </a:t>
            </a:r>
          </a:p>
          <a:p>
            <a:pPr marL="0" indent="0">
              <a:buNone/>
            </a:pPr>
            <a:r>
              <a:rPr lang="en-US" sz="1800" b="0" i="0" u="none" strike="noStrike" dirty="0">
                <a:solidFill>
                  <a:srgbClr val="000000"/>
                </a:solidFill>
                <a:effectLst/>
                <a:latin typeface="Calibri" panose="020F0502020204030204" pitchFamily="34" charset="0"/>
              </a:rPr>
              <a:t>10 Conducting surveys (e.g., Writing survey questions, Using various survey tools)</a:t>
            </a:r>
            <a:r>
              <a:rPr lang="en-US" b="0" dirty="0"/>
              <a:t> </a:t>
            </a:r>
          </a:p>
          <a:p>
            <a:pPr marL="0" indent="0">
              <a:buNone/>
            </a:pPr>
            <a:r>
              <a:rPr lang="en-US" sz="1800" b="0" i="0" u="none" strike="noStrike" dirty="0">
                <a:solidFill>
                  <a:srgbClr val="000000"/>
                </a:solidFill>
                <a:effectLst/>
                <a:latin typeface="Calibri" panose="020F0502020204030204" pitchFamily="34" charset="0"/>
              </a:rPr>
              <a:t>11 Identifying audit criteria</a:t>
            </a:r>
            <a:r>
              <a:rPr lang="en-US" b="0" dirty="0"/>
              <a:t> </a:t>
            </a:r>
          </a:p>
          <a:p>
            <a:pPr marL="0" indent="0">
              <a:buNone/>
            </a:pPr>
            <a:r>
              <a:rPr lang="en-US" sz="1800" b="0" i="0" u="none" strike="noStrike" dirty="0">
                <a:solidFill>
                  <a:srgbClr val="000000"/>
                </a:solidFill>
                <a:effectLst/>
                <a:latin typeface="Calibri" panose="020F0502020204030204" pitchFamily="34" charset="0"/>
              </a:rPr>
              <a:t>12 Indexing and referencing a report</a:t>
            </a:r>
            <a:r>
              <a:rPr lang="en-US" b="0" dirty="0"/>
              <a:t> </a:t>
            </a:r>
          </a:p>
          <a:p>
            <a:pPr marL="0" indent="0">
              <a:buNone/>
            </a:pPr>
            <a:r>
              <a:rPr lang="en-US" sz="1800" b="0" i="0" u="none" strike="noStrike" dirty="0">
                <a:solidFill>
                  <a:srgbClr val="000000"/>
                </a:solidFill>
                <a:effectLst/>
                <a:latin typeface="Calibri" panose="020F0502020204030204" pitchFamily="34" charset="0"/>
              </a:rPr>
              <a:t>13 Requesting and reviewing data and documents</a:t>
            </a:r>
            <a:r>
              <a:rPr lang="en-US" b="0" dirty="0"/>
              <a:t> </a:t>
            </a:r>
          </a:p>
          <a:p>
            <a:pPr marL="0" indent="0">
              <a:buNone/>
            </a:pPr>
            <a:r>
              <a:rPr lang="en-US" sz="1800" b="0" i="0" u="none" strike="noStrike" dirty="0">
                <a:solidFill>
                  <a:srgbClr val="000000"/>
                </a:solidFill>
                <a:effectLst/>
                <a:latin typeface="Calibri" panose="020F0502020204030204" pitchFamily="34" charset="0"/>
              </a:rPr>
              <a:t>14 Using audit documentation software (e.g., </a:t>
            </a:r>
            <a:r>
              <a:rPr lang="en-US" sz="1800" b="0" i="0" u="none" strike="noStrike" dirty="0" err="1">
                <a:solidFill>
                  <a:srgbClr val="000000"/>
                </a:solidFill>
                <a:effectLst/>
                <a:latin typeface="Calibri" panose="020F0502020204030204" pitchFamily="34" charset="0"/>
              </a:rPr>
              <a:t>TeamMate</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eCase</a:t>
            </a:r>
            <a:r>
              <a:rPr lang="en-US" sz="1800" b="0" i="0" u="none" strike="noStrike" dirty="0">
                <a:solidFill>
                  <a:srgbClr val="000000"/>
                </a:solidFill>
                <a:effectLst/>
                <a:latin typeface="Calibri" panose="020F0502020204030204" pitchFamily="34" charset="0"/>
              </a:rPr>
              <a:t>)</a:t>
            </a:r>
            <a:r>
              <a:rPr lang="en-US" b="0" dirty="0"/>
              <a:t> </a:t>
            </a:r>
          </a:p>
          <a:p>
            <a:pPr marL="0" indent="0">
              <a:buNone/>
            </a:pPr>
            <a:r>
              <a:rPr lang="en-US" sz="1800" b="0" i="0" u="none" strike="noStrike" dirty="0">
                <a:solidFill>
                  <a:srgbClr val="000000"/>
                </a:solidFill>
                <a:effectLst/>
                <a:latin typeface="Calibri" panose="020F0502020204030204" pitchFamily="34" charset="0"/>
              </a:rPr>
              <a:t>15 Planning, conducting, and documenting interviews</a:t>
            </a:r>
            <a:r>
              <a:rPr lang="en-US" b="0" dirty="0"/>
              <a:t> </a:t>
            </a:r>
          </a:p>
          <a:p>
            <a:pPr marL="0" indent="0">
              <a:buNone/>
            </a:pPr>
            <a:r>
              <a:rPr lang="en-US" sz="1800" b="0" i="0" u="none" strike="noStrike" dirty="0">
                <a:solidFill>
                  <a:srgbClr val="000000"/>
                </a:solidFill>
                <a:effectLst/>
                <a:latin typeface="Calibri" panose="020F0502020204030204" pitchFamily="34" charset="0"/>
              </a:rPr>
              <a:t>16 Conducting audit background research</a:t>
            </a:r>
            <a:r>
              <a:rPr lang="en-US" b="0" dirty="0"/>
              <a:t> </a:t>
            </a:r>
          </a:p>
          <a:p>
            <a:pPr marL="0" indent="0">
              <a:buNone/>
            </a:pPr>
            <a:r>
              <a:rPr lang="en-US" sz="1800" b="0" i="0" u="none" strike="noStrike" dirty="0">
                <a:solidFill>
                  <a:srgbClr val="000000"/>
                </a:solidFill>
                <a:effectLst/>
                <a:latin typeface="Calibri" panose="020F0502020204030204" pitchFamily="34" charset="0"/>
              </a:rPr>
              <a:t>17 Communicating throughout the audit (i.e., Responding to information requests; Reporting potential fraud, other illegal acts, or abuse; Coordinating with internal and external stakeholders)</a:t>
            </a:r>
            <a:r>
              <a:rPr lang="en-US" b="0" dirty="0"/>
              <a:t> </a:t>
            </a:r>
          </a:p>
          <a:p>
            <a:pPr marL="0" indent="0">
              <a:buNone/>
            </a:pPr>
            <a:r>
              <a:rPr lang="en-US" sz="1800" b="0" i="0" u="none" strike="noStrike" dirty="0">
                <a:solidFill>
                  <a:srgbClr val="000000"/>
                </a:solidFill>
                <a:effectLst/>
                <a:latin typeface="Calibri" panose="020F0502020204030204" pitchFamily="34" charset="0"/>
              </a:rPr>
              <a:t>18 Conducting and documenting site visits</a:t>
            </a:r>
            <a:r>
              <a:rPr lang="en-US" b="0" dirty="0"/>
              <a:t> </a:t>
            </a:r>
          </a:p>
          <a:p>
            <a:pPr marL="0" indent="0">
              <a:buNone/>
            </a:pPr>
            <a:r>
              <a:rPr lang="en-US" sz="1800" b="0" i="0" u="none" strike="noStrike" dirty="0">
                <a:solidFill>
                  <a:srgbClr val="000000"/>
                </a:solidFill>
                <a:effectLst/>
                <a:latin typeface="Calibri" panose="020F0502020204030204" pitchFamily="34" charset="0"/>
              </a:rPr>
              <a:t>19 Using MS Office products (e.g., Word, Excel)</a:t>
            </a:r>
            <a:r>
              <a:rPr lang="en-US" b="0" dirty="0"/>
              <a:t> </a:t>
            </a:r>
          </a:p>
          <a:p>
            <a:pPr marL="0" indent="0">
              <a:buNone/>
            </a:pPr>
            <a:r>
              <a:rPr lang="en-US" sz="1800" b="0" i="0" u="none" strike="noStrike" dirty="0">
                <a:solidFill>
                  <a:srgbClr val="000000"/>
                </a:solidFill>
                <a:effectLst/>
                <a:latin typeface="Calibri" panose="020F0502020204030204" pitchFamily="34" charset="0"/>
              </a:rPr>
              <a:t>20 Planning and conducting an entrance conference</a:t>
            </a:r>
            <a:r>
              <a:rPr lang="en-US" b="0" dirty="0"/>
              <a:t> </a:t>
            </a:r>
            <a:endParaRPr lang="en-US" b="0" dirty="0">
              <a:solidFill>
                <a:srgbClr val="002060"/>
              </a:solidFill>
              <a:latin typeface="Georgia" pitchFamily="18" charset="0"/>
            </a:endParaRPr>
          </a:p>
          <a:p>
            <a:pPr marL="0" indent="0">
              <a:buNone/>
            </a:pPr>
            <a:endParaRPr lang="en-US" b="0" dirty="0">
              <a:solidFill>
                <a:srgbClr val="002060"/>
              </a:solidFill>
              <a:latin typeface="Georgia" pitchFamily="18" charset="0"/>
            </a:endParaRPr>
          </a:p>
          <a:p>
            <a:pPr marL="0" indent="0">
              <a:buNone/>
            </a:pPr>
            <a:r>
              <a:rPr lang="en-US" dirty="0">
                <a:solidFill>
                  <a:srgbClr val="002060"/>
                </a:solidFill>
                <a:latin typeface="Georgia" pitchFamily="18" charset="0"/>
              </a:rPr>
              <a:t>-----</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QUESTION WAS PHRASED AS:</a:t>
            </a:r>
          </a:p>
          <a:p>
            <a:pPr marL="0" indent="0">
              <a:buNone/>
            </a:pPr>
            <a:endParaRPr lang="en-US" dirty="0">
              <a:solidFill>
                <a:srgbClr val="002060"/>
              </a:solidFill>
              <a:latin typeface="Georgia" pitchFamily="18" charset="0"/>
            </a:endParaRPr>
          </a:p>
          <a:p>
            <a:pPr marL="0" indent="0">
              <a:buNone/>
            </a:pPr>
            <a:r>
              <a:rPr lang="en-US" sz="1200" b="1" i="0" u="none" strike="noStrike" dirty="0">
                <a:solidFill>
                  <a:srgbClr val="000000"/>
                </a:solidFill>
                <a:effectLst/>
                <a:latin typeface="Calibri" panose="020F0502020204030204" pitchFamily="34" charset="0"/>
              </a:rPr>
              <a:t>“Based on your current position in your OIG -</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Please rate auditor training NEEDS in each of the following auditing skills -</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If you are an auditor on an audit team, or an Auditor-In-Charge / Team Lead, think about what training YOU NEED to do your work.</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If you are an Audit Manager / Director, think about what training you feel YOUR audit teams NEED to do their work.</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If you are a Senior Executive, think about what training YOUR Audit Managers, Directors, and audit team leads and team members NEED to do their work:”</a:t>
            </a:r>
            <a:r>
              <a:rPr lang="en-US" dirty="0"/>
              <a:t> </a:t>
            </a:r>
            <a:endParaRPr lang="en-US" dirty="0">
              <a:solidFill>
                <a:srgbClr val="002060"/>
              </a:solidFill>
              <a:latin typeface="Georgia" pitchFamily="18" charset="0"/>
            </a:endParaRP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 </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34 thru 45: 	</a:t>
            </a:r>
            <a:r>
              <a:rPr lang="en-US" i="1" dirty="0">
                <a:solidFill>
                  <a:srgbClr val="002060"/>
                </a:solidFill>
                <a:latin typeface="Georgia" pitchFamily="18" charset="0"/>
              </a:rPr>
              <a:t>Management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8</a:t>
            </a:fld>
            <a:endParaRPr lang="en-US"/>
          </a:p>
        </p:txBody>
      </p:sp>
    </p:spTree>
    <p:extLst>
      <p:ext uri="{BB962C8B-B14F-4D97-AF65-F5344CB8AC3E}">
        <p14:creationId xmlns:p14="http://schemas.microsoft.com/office/powerpoint/2010/main" val="2373710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srgbClr val="002060"/>
                </a:solidFill>
                <a:latin typeface="Georgia" pitchFamily="18" charset="0"/>
              </a:rPr>
              <a:t>34 thru 45: 	</a:t>
            </a:r>
            <a:r>
              <a:rPr lang="en-US" i="1" dirty="0">
                <a:solidFill>
                  <a:srgbClr val="002060"/>
                </a:solidFill>
                <a:latin typeface="Georgia" pitchFamily="18" charset="0"/>
              </a:rPr>
              <a:t>Management </a:t>
            </a:r>
            <a:r>
              <a:rPr lang="en-US" dirty="0">
                <a:solidFill>
                  <a:srgbClr val="002060"/>
                </a:solidFill>
                <a:latin typeface="Georgia" pitchFamily="18" charset="0"/>
              </a:rPr>
              <a:t>Skills Needed to LEAD and MANAGE the audit work:</a:t>
            </a:r>
          </a:p>
          <a:p>
            <a:pPr marL="0" indent="0">
              <a:buNone/>
            </a:pPr>
            <a:endParaRPr lang="en-US" dirty="0">
              <a:solidFill>
                <a:srgbClr val="002060"/>
              </a:solidFill>
              <a:latin typeface="Georgia" pitchFamily="18" charset="0"/>
            </a:endParaRPr>
          </a:p>
          <a:p>
            <a:pPr marL="0" indent="0">
              <a:buNone/>
            </a:pPr>
            <a:r>
              <a:rPr lang="en-US" b="1" u="sng" dirty="0">
                <a:solidFill>
                  <a:srgbClr val="002060"/>
                </a:solidFill>
                <a:latin typeface="Georgia" pitchFamily="18" charset="0"/>
              </a:rPr>
              <a:t>12 total MANAGEMENT questions – TOP FIVE:</a:t>
            </a:r>
          </a:p>
          <a:p>
            <a:pPr marL="0" indent="0">
              <a:buNone/>
            </a:pPr>
            <a:endParaRPr lang="en-US" dirty="0">
              <a:solidFill>
                <a:srgbClr val="002060"/>
              </a:solidFill>
              <a:latin typeface="Georgia" pitchFamily="18" charset="0"/>
            </a:endParaRPr>
          </a:p>
          <a:p>
            <a:pPr marL="0" indent="0">
              <a:buNone/>
            </a:pPr>
            <a:r>
              <a:rPr lang="en-US" sz="1800" b="1" i="0" u="none" strike="noStrike" dirty="0">
                <a:solidFill>
                  <a:srgbClr val="000000"/>
                </a:solidFill>
                <a:effectLst/>
                <a:latin typeface="Calibri" panose="020F0502020204030204" pitchFamily="34" charset="0"/>
              </a:rPr>
              <a:t>1. Managing the audit - </a:t>
            </a:r>
            <a:r>
              <a:rPr lang="en-US" sz="1800" b="0" i="0" u="none" strike="noStrike" dirty="0">
                <a:solidFill>
                  <a:srgbClr val="000000"/>
                </a:solidFill>
                <a:effectLst/>
                <a:latin typeface="Calibri" panose="020F0502020204030204" pitchFamily="34" charset="0"/>
              </a:rPr>
              <a:t>(from audit proposal / objective development to recommendation follow up)</a:t>
            </a:r>
            <a:r>
              <a:rPr lang="en-US" sz="2800" b="0" dirty="0"/>
              <a:t> </a:t>
            </a:r>
          </a:p>
          <a:p>
            <a:pPr marL="0" indent="0">
              <a:buNone/>
            </a:pPr>
            <a:r>
              <a:rPr lang="en-US" sz="1800" b="1" i="0" u="none" strike="noStrike" dirty="0">
                <a:solidFill>
                  <a:srgbClr val="000000"/>
                </a:solidFill>
                <a:effectLst/>
                <a:latin typeface="Calibri" panose="020F0502020204030204" pitchFamily="34" charset="0"/>
              </a:rPr>
              <a:t>2. Reviewing the work of others</a:t>
            </a:r>
            <a:r>
              <a:rPr lang="en-US" sz="2800" dirty="0"/>
              <a:t> </a:t>
            </a:r>
          </a:p>
          <a:p>
            <a:pPr marL="0" indent="0">
              <a:buNone/>
            </a:pPr>
            <a:r>
              <a:rPr lang="en-US" sz="2800" b="1" i="0" u="none" strike="noStrike" dirty="0">
                <a:solidFill>
                  <a:srgbClr val="000000"/>
                </a:solidFill>
                <a:effectLst/>
                <a:latin typeface="Calibri" panose="020F0502020204030204" pitchFamily="34" charset="0"/>
              </a:rPr>
              <a:t>3. </a:t>
            </a:r>
            <a:r>
              <a:rPr lang="en-US" sz="1800" b="1" i="0" u="none" strike="noStrike" dirty="0">
                <a:solidFill>
                  <a:srgbClr val="000000"/>
                </a:solidFill>
                <a:effectLst/>
                <a:latin typeface="Calibri" panose="020F0502020204030204" pitchFamily="34" charset="0"/>
              </a:rPr>
              <a:t>Identifying &amp; managing resource requirements</a:t>
            </a:r>
            <a:r>
              <a:rPr lang="en-US" sz="2800" dirty="0"/>
              <a:t> </a:t>
            </a:r>
          </a:p>
          <a:p>
            <a:pPr marL="0" indent="0">
              <a:buNone/>
            </a:pPr>
            <a:r>
              <a:rPr lang="en-US" sz="2800" b="1" i="0" u="none" strike="noStrike" dirty="0">
                <a:solidFill>
                  <a:srgbClr val="000000"/>
                </a:solidFill>
                <a:effectLst/>
                <a:latin typeface="Calibri" panose="020F0502020204030204" pitchFamily="34" charset="0"/>
              </a:rPr>
              <a:t>4. </a:t>
            </a:r>
            <a:r>
              <a:rPr lang="en-US" sz="1800" b="1" i="0" u="none" strike="noStrike" dirty="0">
                <a:solidFill>
                  <a:srgbClr val="000000"/>
                </a:solidFill>
                <a:effectLst/>
                <a:latin typeface="Calibri" panose="020F0502020204030204" pitchFamily="34" charset="0"/>
              </a:rPr>
              <a:t>Producing non-traditional work products </a:t>
            </a:r>
            <a:r>
              <a:rPr lang="en-US" sz="1800" b="0" i="0" u="none" strike="noStrike" dirty="0">
                <a:solidFill>
                  <a:srgbClr val="000000"/>
                </a:solidFill>
                <a:effectLst/>
                <a:latin typeface="Calibri" panose="020F0502020204030204" pitchFamily="34" charset="0"/>
              </a:rPr>
              <a:t>(e.g., flash reports, management alerts / advisories, etc.)</a:t>
            </a:r>
            <a:r>
              <a:rPr lang="en-US" sz="2800" b="0" dirty="0"/>
              <a:t> </a:t>
            </a:r>
          </a:p>
          <a:p>
            <a:pPr marL="0" indent="0">
              <a:buNone/>
            </a:pPr>
            <a:r>
              <a:rPr lang="en-US" sz="2800" b="1" i="0" u="none" strike="noStrike" dirty="0">
                <a:solidFill>
                  <a:srgbClr val="000000"/>
                </a:solidFill>
                <a:effectLst/>
                <a:latin typeface="Calibri" panose="020F0502020204030204" pitchFamily="34" charset="0"/>
              </a:rPr>
              <a:t>5. </a:t>
            </a:r>
            <a:r>
              <a:rPr lang="en-US" sz="1800" b="1" i="0" u="none" strike="noStrike" dirty="0">
                <a:solidFill>
                  <a:srgbClr val="000000"/>
                </a:solidFill>
                <a:effectLst/>
                <a:latin typeface="Calibri" panose="020F0502020204030204" pitchFamily="34" charset="0"/>
              </a:rPr>
              <a:t>Adjusting audit plan as needed</a:t>
            </a:r>
            <a:r>
              <a:rPr lang="en-US" sz="2800" dirty="0"/>
              <a:t> </a:t>
            </a:r>
            <a:endParaRPr lang="en-US" dirty="0">
              <a:solidFill>
                <a:srgbClr val="002060"/>
              </a:solidFill>
              <a:latin typeface="Georgia" pitchFamily="18" charset="0"/>
            </a:endParaRP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6. Monitoring timeline and schedules</a:t>
            </a:r>
          </a:p>
          <a:p>
            <a:pPr marL="0" indent="0">
              <a:buNone/>
            </a:pPr>
            <a:r>
              <a:rPr lang="en-US" dirty="0">
                <a:solidFill>
                  <a:srgbClr val="002060"/>
                </a:solidFill>
                <a:latin typeface="Georgia" pitchFamily="18" charset="0"/>
              </a:rPr>
              <a:t>7. Conducting quality assurance and improvement activities</a:t>
            </a:r>
          </a:p>
          <a:p>
            <a:pPr marL="0" indent="0">
              <a:buNone/>
            </a:pPr>
            <a:r>
              <a:rPr lang="en-US" dirty="0">
                <a:solidFill>
                  <a:srgbClr val="002060"/>
                </a:solidFill>
                <a:latin typeface="Georgia" pitchFamily="18" charset="0"/>
              </a:rPr>
              <a:t>8. Following up on audit recommendations</a:t>
            </a:r>
          </a:p>
          <a:p>
            <a:pPr marL="0" indent="0">
              <a:buNone/>
            </a:pPr>
            <a:r>
              <a:rPr lang="en-US" dirty="0">
                <a:solidFill>
                  <a:srgbClr val="002060"/>
                </a:solidFill>
                <a:latin typeface="Georgia" pitchFamily="18" charset="0"/>
              </a:rPr>
              <a:t>9. Conducting a peer review</a:t>
            </a:r>
          </a:p>
          <a:p>
            <a:pPr marL="0" indent="0">
              <a:buNone/>
            </a:pPr>
            <a:r>
              <a:rPr lang="en-US" dirty="0">
                <a:solidFill>
                  <a:srgbClr val="002060"/>
                </a:solidFill>
                <a:latin typeface="Georgia" pitchFamily="18" charset="0"/>
              </a:rPr>
              <a:t>10. Writing audit policies</a:t>
            </a:r>
          </a:p>
          <a:p>
            <a:pPr marL="0" indent="0">
              <a:buNone/>
            </a:pPr>
            <a:r>
              <a:rPr lang="en-US" dirty="0">
                <a:solidFill>
                  <a:srgbClr val="002060"/>
                </a:solidFill>
                <a:latin typeface="Georgia" pitchFamily="18" charset="0"/>
              </a:rPr>
              <a:t>11. Identifying &amp; mitigating impairments to independence</a:t>
            </a:r>
          </a:p>
          <a:p>
            <a:pPr marL="0" indent="0">
              <a:buNone/>
            </a:pPr>
            <a:r>
              <a:rPr lang="en-US" dirty="0">
                <a:solidFill>
                  <a:srgbClr val="002060"/>
                </a:solidFill>
                <a:latin typeface="Georgia" pitchFamily="18" charset="0"/>
              </a:rPr>
              <a:t>12. Monitoring the work of an independent public accounting firm</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QUESTION WAS PHRASED AS:</a:t>
            </a:r>
          </a:p>
          <a:p>
            <a:pPr marL="0" indent="0">
              <a:buNone/>
            </a:pPr>
            <a:endParaRPr lang="en-US" dirty="0">
              <a:solidFill>
                <a:srgbClr val="002060"/>
              </a:solidFill>
              <a:latin typeface="Georgia" pitchFamily="18" charset="0"/>
            </a:endParaRPr>
          </a:p>
          <a:p>
            <a:r>
              <a:rPr lang="en-US" sz="1800" b="0" i="0" u="none" strike="noStrike" dirty="0">
                <a:solidFill>
                  <a:srgbClr val="000000"/>
                </a:solidFill>
                <a:effectLst/>
                <a:latin typeface="Calibri" panose="020F0502020204030204" pitchFamily="34" charset="0"/>
              </a:rPr>
              <a:t>“</a:t>
            </a:r>
            <a:r>
              <a:rPr lang="en-US" sz="1800" b="1" i="0" u="none" strike="noStrike" baseline="0" dirty="0">
                <a:solidFill>
                  <a:srgbClr val="AB1B33"/>
                </a:solidFill>
                <a:latin typeface="Segoe UI" panose="020B0502040204020203" pitchFamily="34" charset="0"/>
              </a:rPr>
              <a:t>Based on your current position in your OIG -</a:t>
            </a:r>
          </a:p>
          <a:p>
            <a:r>
              <a:rPr lang="en-US" sz="1800" b="0" i="0" u="none" strike="noStrike" baseline="0" dirty="0">
                <a:solidFill>
                  <a:srgbClr val="000000"/>
                </a:solidFill>
                <a:latin typeface="Segoe UI" panose="020B0502040204020203" pitchFamily="34" charset="0"/>
              </a:rPr>
              <a:t>Please rate auditor training NEEDS in each of the following auditing skills – </a:t>
            </a:r>
          </a:p>
          <a:p>
            <a:r>
              <a:rPr lang="en-US" sz="1800" b="0" i="0" u="none" strike="noStrike" baseline="0" dirty="0">
                <a:solidFill>
                  <a:srgbClr val="000000"/>
                </a:solidFill>
                <a:latin typeface="Segoe UI" panose="020B0502040204020203" pitchFamily="34" charset="0"/>
              </a:rPr>
              <a:t>If you are an auditor on an audit team, or an Auditor-In-Charge / Team Lead, think about what training YOU NEED to do your work. </a:t>
            </a:r>
          </a:p>
          <a:p>
            <a:r>
              <a:rPr lang="en-US" sz="1800" b="0" i="0" u="none" strike="noStrike" baseline="0" dirty="0">
                <a:solidFill>
                  <a:srgbClr val="000000"/>
                </a:solidFill>
                <a:latin typeface="Segoe UI" panose="020B0502040204020203" pitchFamily="34" charset="0"/>
              </a:rPr>
              <a:t>If you are an Audit Manager / Director, think about what training you feel YOUR audit teams NEED to do their work. </a:t>
            </a:r>
          </a:p>
          <a:p>
            <a:r>
              <a:rPr lang="en-US" sz="1800" b="0" i="0" u="none" strike="noStrike" baseline="0" dirty="0">
                <a:solidFill>
                  <a:srgbClr val="000000"/>
                </a:solidFill>
                <a:latin typeface="Segoe UI" panose="020B0502040204020203" pitchFamily="34" charset="0"/>
              </a:rPr>
              <a:t>If you are a Senior Executive, think about what training YOUR Audit Managers, Directors, and audit team leads and team members NEED to do their work:</a:t>
            </a:r>
            <a:r>
              <a:rPr lang="en-US" sz="1800" b="0" i="0" u="none" strike="noStrike" dirty="0">
                <a:solidFill>
                  <a:srgbClr val="000000"/>
                </a:solidFill>
                <a:effectLst/>
                <a:latin typeface="Calibri" panose="020F0502020204030204" pitchFamily="34" charset="0"/>
              </a:rPr>
              <a:t>”</a:t>
            </a:r>
            <a:r>
              <a:rPr lang="en-US" dirty="0"/>
              <a:t> </a:t>
            </a:r>
            <a:endParaRPr lang="en-US" dirty="0">
              <a:solidFill>
                <a:srgbClr val="002060"/>
              </a:solidFill>
              <a:latin typeface="Georgia" pitchFamily="18" charset="0"/>
            </a:endParaRP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 </a:t>
            </a:r>
          </a:p>
          <a:p>
            <a:pPr marL="0" indent="0">
              <a:buNone/>
            </a:pPr>
            <a:endParaRPr lang="en-US" dirty="0">
              <a:solidFill>
                <a:srgbClr val="002060"/>
              </a:solidFill>
              <a:latin typeface="Georgia" pitchFamily="18" charset="0"/>
            </a:endParaRPr>
          </a:p>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47:	Comments</a:t>
            </a:r>
          </a:p>
          <a:p>
            <a:pPr marL="0" indent="0">
              <a:buNone/>
            </a:pPr>
            <a:endParaRPr lang="en-US" dirty="0">
              <a:solidFill>
                <a:srgbClr val="002060"/>
              </a:solidFill>
              <a:latin typeface="Georgia" pitchFamily="18" charset="0"/>
            </a:endParaRPr>
          </a:p>
        </p:txBody>
      </p:sp>
      <p:sp>
        <p:nvSpPr>
          <p:cNvPr id="4" name="Slide Number Placeholder 3"/>
          <p:cNvSpPr>
            <a:spLocks noGrp="1"/>
          </p:cNvSpPr>
          <p:nvPr>
            <p:ph type="sldNum" sz="quarter" idx="5"/>
          </p:nvPr>
        </p:nvSpPr>
        <p:spPr/>
        <p:txBody>
          <a:bodyPr/>
          <a:lstStyle/>
          <a:p>
            <a:fld id="{2877107B-6AD4-4DB5-8AD7-DC9F68121405}" type="slidenum">
              <a:rPr lang="en-US" smtClean="0"/>
              <a:t>9</a:t>
            </a:fld>
            <a:endParaRPr lang="en-US"/>
          </a:p>
        </p:txBody>
      </p:sp>
    </p:spTree>
    <p:extLst>
      <p:ext uri="{BB962C8B-B14F-4D97-AF65-F5344CB8AC3E}">
        <p14:creationId xmlns:p14="http://schemas.microsoft.com/office/powerpoint/2010/main" val="1867815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DDDA6-7A16-818A-A7E9-59A0B39D5F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A5B702-F300-E46B-0E93-8479F7D0F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E45421-F423-4BB2-142F-E50671475E2A}"/>
              </a:ext>
            </a:extLst>
          </p:cNvPr>
          <p:cNvSpPr>
            <a:spLocks noGrp="1"/>
          </p:cNvSpPr>
          <p:nvPr>
            <p:ph type="dt" sz="half" idx="10"/>
          </p:nvPr>
        </p:nvSpPr>
        <p:spPr/>
        <p:txBody>
          <a:bodyPr/>
          <a:lstStyle/>
          <a:p>
            <a:fld id="{2F11CDAA-9C00-4FCA-A3FC-FF049635D8D9}" type="datetime1">
              <a:rPr lang="en-US" smtClean="0"/>
              <a:t>6/13/2023</a:t>
            </a:fld>
            <a:endParaRPr lang="en-US"/>
          </a:p>
        </p:txBody>
      </p:sp>
      <p:sp>
        <p:nvSpPr>
          <p:cNvPr id="5" name="Footer Placeholder 4">
            <a:extLst>
              <a:ext uri="{FF2B5EF4-FFF2-40B4-BE49-F238E27FC236}">
                <a16:creationId xmlns:a16="http://schemas.microsoft.com/office/drawing/2014/main" id="{F7DDCC1B-C136-2616-8586-5ECF7934AE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92B04F-5534-C7B6-4E13-5CE929860BEB}"/>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393067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D14A-5EA3-D5C9-433B-2BEE3E7075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8166C8-B420-98C6-A47E-FD8109F519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C46A5-5AD1-5563-5D55-117E73E829E0}"/>
              </a:ext>
            </a:extLst>
          </p:cNvPr>
          <p:cNvSpPr>
            <a:spLocks noGrp="1"/>
          </p:cNvSpPr>
          <p:nvPr>
            <p:ph type="dt" sz="half" idx="10"/>
          </p:nvPr>
        </p:nvSpPr>
        <p:spPr/>
        <p:txBody>
          <a:bodyPr/>
          <a:lstStyle/>
          <a:p>
            <a:fld id="{2AA2D4E5-8141-4A1B-BCE6-22F709180528}" type="datetime1">
              <a:rPr lang="en-US" smtClean="0"/>
              <a:t>6/13/2023</a:t>
            </a:fld>
            <a:endParaRPr lang="en-US"/>
          </a:p>
        </p:txBody>
      </p:sp>
      <p:sp>
        <p:nvSpPr>
          <p:cNvPr id="5" name="Footer Placeholder 4">
            <a:extLst>
              <a:ext uri="{FF2B5EF4-FFF2-40B4-BE49-F238E27FC236}">
                <a16:creationId xmlns:a16="http://schemas.microsoft.com/office/drawing/2014/main" id="{71648E3B-0063-D482-EF8A-9A695B224B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B757B-3EF3-1E73-E0D4-8589E12BA2FB}"/>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2196694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9EEBE5-B796-5816-0B4E-10E300BA5F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068575-435F-6A36-E053-17A511BBA6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23B277-12ED-06BA-5965-076515A47F6F}"/>
              </a:ext>
            </a:extLst>
          </p:cNvPr>
          <p:cNvSpPr>
            <a:spLocks noGrp="1"/>
          </p:cNvSpPr>
          <p:nvPr>
            <p:ph type="dt" sz="half" idx="10"/>
          </p:nvPr>
        </p:nvSpPr>
        <p:spPr/>
        <p:txBody>
          <a:bodyPr/>
          <a:lstStyle/>
          <a:p>
            <a:fld id="{ED664C47-FD51-42F3-91BE-02A1E1924993}" type="datetime1">
              <a:rPr lang="en-US" smtClean="0"/>
              <a:t>6/13/2023</a:t>
            </a:fld>
            <a:endParaRPr lang="en-US"/>
          </a:p>
        </p:txBody>
      </p:sp>
      <p:sp>
        <p:nvSpPr>
          <p:cNvPr id="5" name="Footer Placeholder 4">
            <a:extLst>
              <a:ext uri="{FF2B5EF4-FFF2-40B4-BE49-F238E27FC236}">
                <a16:creationId xmlns:a16="http://schemas.microsoft.com/office/drawing/2014/main" id="{1D0749B0-ED2E-46E6-8FAC-F0F251D18E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F8B80-977D-A861-D484-F0E0F7984970}"/>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364589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8DCEA-15C1-BF98-39EF-1DE7CE145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790984-3D76-F2DB-BA17-C5CAF92A35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F00AB-85AA-AF61-1718-CA7D4C589276}"/>
              </a:ext>
            </a:extLst>
          </p:cNvPr>
          <p:cNvSpPr>
            <a:spLocks noGrp="1"/>
          </p:cNvSpPr>
          <p:nvPr>
            <p:ph type="dt" sz="half" idx="10"/>
          </p:nvPr>
        </p:nvSpPr>
        <p:spPr/>
        <p:txBody>
          <a:bodyPr/>
          <a:lstStyle/>
          <a:p>
            <a:fld id="{DFA76BF1-AE97-4CA4-9609-1CE7B82E662A}" type="datetime1">
              <a:rPr lang="en-US" smtClean="0"/>
              <a:t>6/13/2023</a:t>
            </a:fld>
            <a:endParaRPr lang="en-US"/>
          </a:p>
        </p:txBody>
      </p:sp>
      <p:sp>
        <p:nvSpPr>
          <p:cNvPr id="5" name="Footer Placeholder 4">
            <a:extLst>
              <a:ext uri="{FF2B5EF4-FFF2-40B4-BE49-F238E27FC236}">
                <a16:creationId xmlns:a16="http://schemas.microsoft.com/office/drawing/2014/main" id="{1758FCC8-9C50-9F79-6C18-62820406C1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4E0F3-8542-0ADE-7551-6E058BBC6460}"/>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222331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8D85-6D62-C396-CC95-01A060EFE4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953995-DF0A-5E00-48DF-040FCBC2C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84253E-C35F-0A71-96DF-793A44A3D3A2}"/>
              </a:ext>
            </a:extLst>
          </p:cNvPr>
          <p:cNvSpPr>
            <a:spLocks noGrp="1"/>
          </p:cNvSpPr>
          <p:nvPr>
            <p:ph type="dt" sz="half" idx="10"/>
          </p:nvPr>
        </p:nvSpPr>
        <p:spPr/>
        <p:txBody>
          <a:bodyPr/>
          <a:lstStyle/>
          <a:p>
            <a:fld id="{5EE4FF19-A0B3-48E5-8682-938202742288}" type="datetime1">
              <a:rPr lang="en-US" smtClean="0"/>
              <a:t>6/13/2023</a:t>
            </a:fld>
            <a:endParaRPr lang="en-US"/>
          </a:p>
        </p:txBody>
      </p:sp>
      <p:sp>
        <p:nvSpPr>
          <p:cNvPr id="5" name="Footer Placeholder 4">
            <a:extLst>
              <a:ext uri="{FF2B5EF4-FFF2-40B4-BE49-F238E27FC236}">
                <a16:creationId xmlns:a16="http://schemas.microsoft.com/office/drawing/2014/main" id="{DD31133F-5A30-0E5E-D4BF-7D47274D2E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D1AEF3-5AB9-FD85-0573-207D0F3845E6}"/>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3935783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D41F-421C-663D-E9E6-2C39445053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25806-BECA-53E7-6847-607D140D00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D3A329-FCB5-E877-7C52-4C70F8738B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F44DFD-A7EC-9748-4DA8-EC2DB4DBCAB8}"/>
              </a:ext>
            </a:extLst>
          </p:cNvPr>
          <p:cNvSpPr>
            <a:spLocks noGrp="1"/>
          </p:cNvSpPr>
          <p:nvPr>
            <p:ph type="dt" sz="half" idx="10"/>
          </p:nvPr>
        </p:nvSpPr>
        <p:spPr/>
        <p:txBody>
          <a:bodyPr/>
          <a:lstStyle/>
          <a:p>
            <a:fld id="{E0039929-6F87-45E0-8638-86583D5A3734}" type="datetime1">
              <a:rPr lang="en-US" smtClean="0"/>
              <a:t>6/13/2023</a:t>
            </a:fld>
            <a:endParaRPr lang="en-US"/>
          </a:p>
        </p:txBody>
      </p:sp>
      <p:sp>
        <p:nvSpPr>
          <p:cNvPr id="6" name="Footer Placeholder 5">
            <a:extLst>
              <a:ext uri="{FF2B5EF4-FFF2-40B4-BE49-F238E27FC236}">
                <a16:creationId xmlns:a16="http://schemas.microsoft.com/office/drawing/2014/main" id="{FF24FE95-F67C-370A-16C9-000C3548BC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ED7186-0DCA-AF22-E349-906220BC607B}"/>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4191081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66226-3DF8-849D-6B21-181B3F2297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CB5984-483A-8679-28A3-F0F842106C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C50CC7-0C62-D029-2AAB-4A7B1683CF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193697-35ED-8983-C733-75E8AB77D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343193-C6C5-9A60-DED3-E68DDAF81C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7475D6-D766-CE74-44F7-97735834F64C}"/>
              </a:ext>
            </a:extLst>
          </p:cNvPr>
          <p:cNvSpPr>
            <a:spLocks noGrp="1"/>
          </p:cNvSpPr>
          <p:nvPr>
            <p:ph type="dt" sz="half" idx="10"/>
          </p:nvPr>
        </p:nvSpPr>
        <p:spPr/>
        <p:txBody>
          <a:bodyPr/>
          <a:lstStyle/>
          <a:p>
            <a:fld id="{9BA59AAC-DC1D-4EB4-81F6-42D955685053}" type="datetime1">
              <a:rPr lang="en-US" smtClean="0"/>
              <a:t>6/13/2023</a:t>
            </a:fld>
            <a:endParaRPr lang="en-US"/>
          </a:p>
        </p:txBody>
      </p:sp>
      <p:sp>
        <p:nvSpPr>
          <p:cNvPr id="8" name="Footer Placeholder 7">
            <a:extLst>
              <a:ext uri="{FF2B5EF4-FFF2-40B4-BE49-F238E27FC236}">
                <a16:creationId xmlns:a16="http://schemas.microsoft.com/office/drawing/2014/main" id="{D1CB4B61-4888-840C-8DE5-81DE3D006C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A7CC53-5ADC-50D2-C3C7-50C6F4EA28F4}"/>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535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79C5C-749E-6FDE-1FF0-55891DB24C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B5C4C4-F4D0-50FC-B5FB-1A8276F3B988}"/>
              </a:ext>
            </a:extLst>
          </p:cNvPr>
          <p:cNvSpPr>
            <a:spLocks noGrp="1"/>
          </p:cNvSpPr>
          <p:nvPr>
            <p:ph type="dt" sz="half" idx="10"/>
          </p:nvPr>
        </p:nvSpPr>
        <p:spPr/>
        <p:txBody>
          <a:bodyPr/>
          <a:lstStyle/>
          <a:p>
            <a:fld id="{22BB7A88-BD41-4543-B465-C7100B14543C}" type="datetime1">
              <a:rPr lang="en-US" smtClean="0"/>
              <a:t>6/13/2023</a:t>
            </a:fld>
            <a:endParaRPr lang="en-US"/>
          </a:p>
        </p:txBody>
      </p:sp>
      <p:sp>
        <p:nvSpPr>
          <p:cNvPr id="4" name="Footer Placeholder 3">
            <a:extLst>
              <a:ext uri="{FF2B5EF4-FFF2-40B4-BE49-F238E27FC236}">
                <a16:creationId xmlns:a16="http://schemas.microsoft.com/office/drawing/2014/main" id="{4A878E4F-AFFF-D603-F561-F33C456715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A9903F-EE97-23DA-56DE-1D27D7213C69}"/>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16318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119EC-8602-0B89-C386-97C8227A5E86}"/>
              </a:ext>
            </a:extLst>
          </p:cNvPr>
          <p:cNvSpPr>
            <a:spLocks noGrp="1"/>
          </p:cNvSpPr>
          <p:nvPr>
            <p:ph type="dt" sz="half" idx="10"/>
          </p:nvPr>
        </p:nvSpPr>
        <p:spPr/>
        <p:txBody>
          <a:bodyPr/>
          <a:lstStyle/>
          <a:p>
            <a:fld id="{F38C96D0-C6BC-4B33-991A-05A26B3E45B5}" type="datetime1">
              <a:rPr lang="en-US" smtClean="0"/>
              <a:t>6/13/2023</a:t>
            </a:fld>
            <a:endParaRPr lang="en-US"/>
          </a:p>
        </p:txBody>
      </p:sp>
      <p:sp>
        <p:nvSpPr>
          <p:cNvPr id="3" name="Footer Placeholder 2">
            <a:extLst>
              <a:ext uri="{FF2B5EF4-FFF2-40B4-BE49-F238E27FC236}">
                <a16:creationId xmlns:a16="http://schemas.microsoft.com/office/drawing/2014/main" id="{3BA82338-217E-E291-6878-D42B238C68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259ED8-DC20-D8F2-1E71-2996BE4D267D}"/>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27724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4024-76A1-FDE3-3FAF-46EDD9E47C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26B512-FB3A-A462-C74C-4F8565D6AB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C4788E-26AA-172C-7E04-8C074E544C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B8A66-DE06-CC49-0279-103DC19F423F}"/>
              </a:ext>
            </a:extLst>
          </p:cNvPr>
          <p:cNvSpPr>
            <a:spLocks noGrp="1"/>
          </p:cNvSpPr>
          <p:nvPr>
            <p:ph type="dt" sz="half" idx="10"/>
          </p:nvPr>
        </p:nvSpPr>
        <p:spPr/>
        <p:txBody>
          <a:bodyPr/>
          <a:lstStyle/>
          <a:p>
            <a:fld id="{7FC4FF4F-7270-40EA-9379-8BEAC9494E74}" type="datetime1">
              <a:rPr lang="en-US" smtClean="0"/>
              <a:t>6/13/2023</a:t>
            </a:fld>
            <a:endParaRPr lang="en-US"/>
          </a:p>
        </p:txBody>
      </p:sp>
      <p:sp>
        <p:nvSpPr>
          <p:cNvPr id="6" name="Footer Placeholder 5">
            <a:extLst>
              <a:ext uri="{FF2B5EF4-FFF2-40B4-BE49-F238E27FC236}">
                <a16:creationId xmlns:a16="http://schemas.microsoft.com/office/drawing/2014/main" id="{1B1AED1C-9633-0056-C910-FFD0FD674F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4C8E49-CB53-5156-9B77-152899306F7F}"/>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1090059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72E68-9DCD-14F1-80C2-EFD0237E7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2BFE7F-6BC7-B613-F828-E8532D145B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B4B040-FE46-C76F-E0A6-EA32A4D2AC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FA60BE-CB4F-4D1D-B25B-A71770147EA2}"/>
              </a:ext>
            </a:extLst>
          </p:cNvPr>
          <p:cNvSpPr>
            <a:spLocks noGrp="1"/>
          </p:cNvSpPr>
          <p:nvPr>
            <p:ph type="dt" sz="half" idx="10"/>
          </p:nvPr>
        </p:nvSpPr>
        <p:spPr/>
        <p:txBody>
          <a:bodyPr/>
          <a:lstStyle/>
          <a:p>
            <a:fld id="{15F2F095-94D3-44FB-91FE-E18808B34FDF}" type="datetime1">
              <a:rPr lang="en-US" smtClean="0"/>
              <a:t>6/13/2023</a:t>
            </a:fld>
            <a:endParaRPr lang="en-US"/>
          </a:p>
        </p:txBody>
      </p:sp>
      <p:sp>
        <p:nvSpPr>
          <p:cNvPr id="6" name="Footer Placeholder 5">
            <a:extLst>
              <a:ext uri="{FF2B5EF4-FFF2-40B4-BE49-F238E27FC236}">
                <a16:creationId xmlns:a16="http://schemas.microsoft.com/office/drawing/2014/main" id="{45C85E05-2A1D-7A74-6A5C-D77CDFB730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E8C5C1-3471-5434-54CD-ACCFDEC7A0E4}"/>
              </a:ext>
            </a:extLst>
          </p:cNvPr>
          <p:cNvSpPr>
            <a:spLocks noGrp="1"/>
          </p:cNvSpPr>
          <p:nvPr>
            <p:ph type="sldNum" sz="quarter" idx="12"/>
          </p:nvPr>
        </p:nvSpPr>
        <p:spPr/>
        <p:txBody>
          <a:bodyPr/>
          <a:lstStyle/>
          <a:p>
            <a:fld id="{453B71CD-B8DD-42BE-966D-203B68464416}" type="slidenum">
              <a:rPr lang="en-US" smtClean="0"/>
              <a:t>‹#›</a:t>
            </a:fld>
            <a:endParaRPr lang="en-US"/>
          </a:p>
        </p:txBody>
      </p:sp>
    </p:spTree>
    <p:extLst>
      <p:ext uri="{BB962C8B-B14F-4D97-AF65-F5344CB8AC3E}">
        <p14:creationId xmlns:p14="http://schemas.microsoft.com/office/powerpoint/2010/main" val="174439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0D836A-F622-72FD-34F1-03F517D2F7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5377E8-336A-BDFA-F8D5-E3AA8B49BB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94886D-EF02-D5E0-1CE4-1274BE9055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34808-85C2-4538-A5F5-5D402B328900}" type="datetime1">
              <a:rPr lang="en-US" smtClean="0"/>
              <a:t>6/13/2023</a:t>
            </a:fld>
            <a:endParaRPr lang="en-US"/>
          </a:p>
        </p:txBody>
      </p:sp>
      <p:sp>
        <p:nvSpPr>
          <p:cNvPr id="5" name="Footer Placeholder 4">
            <a:extLst>
              <a:ext uri="{FF2B5EF4-FFF2-40B4-BE49-F238E27FC236}">
                <a16:creationId xmlns:a16="http://schemas.microsoft.com/office/drawing/2014/main" id="{DD4452EA-D72C-2463-09CF-F600914E6F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8E60E6-F7B3-BF78-C575-EBC5396991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B71CD-B8DD-42BE-966D-203B68464416}" type="slidenum">
              <a:rPr lang="en-US" smtClean="0"/>
              <a:t>‹#›</a:t>
            </a:fld>
            <a:endParaRPr lang="en-US"/>
          </a:p>
        </p:txBody>
      </p:sp>
    </p:spTree>
    <p:extLst>
      <p:ext uri="{BB962C8B-B14F-4D97-AF65-F5344CB8AC3E}">
        <p14:creationId xmlns:p14="http://schemas.microsoft.com/office/powerpoint/2010/main" val="3336742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2.png"/><Relationship Id="rId7"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6.emf"/><Relationship Id="rId7"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7.emf"/><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Andrew.smith@cigie.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5713C1EB-7192-AF04-EC02-C6CED8756B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9081" y="0"/>
            <a:ext cx="2402919" cy="2489200"/>
          </a:xfrm>
          <a:prstGeom prst="rect">
            <a:avLst/>
          </a:prstGeom>
        </p:spPr>
      </p:pic>
      <p:sp>
        <p:nvSpPr>
          <p:cNvPr id="7" name="Subtitle 2">
            <a:extLst>
              <a:ext uri="{FF2B5EF4-FFF2-40B4-BE49-F238E27FC236}">
                <a16:creationId xmlns:a16="http://schemas.microsoft.com/office/drawing/2014/main" id="{05E93DD5-7CAA-32EC-3DC8-B4C2EE087340}"/>
              </a:ext>
            </a:extLst>
          </p:cNvPr>
          <p:cNvSpPr txBox="1">
            <a:spLocks/>
          </p:cNvSpPr>
          <p:nvPr/>
        </p:nvSpPr>
        <p:spPr>
          <a:xfrm>
            <a:off x="4142836" y="5826414"/>
            <a:ext cx="6182590" cy="602672"/>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solidFill>
                  <a:srgbClr val="002060"/>
                </a:solidFill>
                <a:latin typeface="Georgia" pitchFamily="18" charset="0"/>
              </a:rPr>
              <a:t>Andrew Smith – CIGIE Fellow / L&amp;MS Academy</a:t>
            </a:r>
          </a:p>
        </p:txBody>
      </p:sp>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4"/>
          <a:srcRect l="3902" t="906" r="312" b="1100"/>
          <a:stretch/>
        </p:blipFill>
        <p:spPr>
          <a:xfrm>
            <a:off x="-1" y="0"/>
            <a:ext cx="2445520" cy="6858000"/>
          </a:xfrm>
          <a:prstGeom prst="rect">
            <a:avLst/>
          </a:prstGeom>
        </p:spPr>
      </p:pic>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2174214" y="285883"/>
            <a:ext cx="6867954" cy="1241466"/>
          </a:xfrm>
        </p:spPr>
        <p:txBody>
          <a:bodyPr>
            <a:normAutofit fontScale="90000"/>
          </a:bodyPr>
          <a:lstStyle/>
          <a:p>
            <a:pPr>
              <a:lnSpc>
                <a:spcPct val="100000"/>
              </a:lnSpc>
            </a:pPr>
            <a:r>
              <a:rPr lang="en-US" sz="2200" b="1" dirty="0">
                <a:solidFill>
                  <a:srgbClr val="002060"/>
                </a:solidFill>
                <a:latin typeface="Georgia" pitchFamily="18" charset="0"/>
              </a:rPr>
              <a:t>AUD-FAEC:</a:t>
            </a:r>
            <a:br>
              <a:rPr lang="en-US" sz="2200" b="1" dirty="0">
                <a:solidFill>
                  <a:srgbClr val="002060"/>
                </a:solidFill>
                <a:latin typeface="Georgia" pitchFamily="18" charset="0"/>
              </a:rPr>
            </a:br>
            <a:r>
              <a:rPr lang="en-US" sz="4400" b="1" dirty="0">
                <a:solidFill>
                  <a:srgbClr val="002060"/>
                </a:solidFill>
                <a:latin typeface="Georgia" pitchFamily="18" charset="0"/>
              </a:rPr>
              <a:t>Training Subcommittee’s</a:t>
            </a:r>
            <a:endParaRPr lang="en-US" dirty="0"/>
          </a:p>
        </p:txBody>
      </p:sp>
      <p:sp>
        <p:nvSpPr>
          <p:cNvPr id="2" name="Slide Number Placeholder 1">
            <a:extLst>
              <a:ext uri="{FF2B5EF4-FFF2-40B4-BE49-F238E27FC236}">
                <a16:creationId xmlns:a16="http://schemas.microsoft.com/office/drawing/2014/main" id="{4F2F33D0-78DC-EB6F-9991-E63B79AF1327}"/>
              </a:ext>
            </a:extLst>
          </p:cNvPr>
          <p:cNvSpPr>
            <a:spLocks noGrp="1"/>
          </p:cNvSpPr>
          <p:nvPr>
            <p:ph type="sldNum" sz="quarter" idx="12"/>
          </p:nvPr>
        </p:nvSpPr>
        <p:spPr/>
        <p:txBody>
          <a:bodyPr/>
          <a:lstStyle/>
          <a:p>
            <a:fld id="{453B71CD-B8DD-42BE-966D-203B68464416}" type="slidenum">
              <a:rPr lang="en-US" smtClean="0"/>
              <a:t>1</a:t>
            </a:fld>
            <a:endParaRPr lang="en-US"/>
          </a:p>
        </p:txBody>
      </p:sp>
      <p:sp>
        <p:nvSpPr>
          <p:cNvPr id="3" name="Subtitle 2">
            <a:extLst>
              <a:ext uri="{FF2B5EF4-FFF2-40B4-BE49-F238E27FC236}">
                <a16:creationId xmlns:a16="http://schemas.microsoft.com/office/drawing/2014/main" id="{8BF9DACD-BA40-0BA1-07EB-B208C7B0FC85}"/>
              </a:ext>
            </a:extLst>
          </p:cNvPr>
          <p:cNvSpPr txBox="1">
            <a:spLocks/>
          </p:cNvSpPr>
          <p:nvPr/>
        </p:nvSpPr>
        <p:spPr>
          <a:xfrm>
            <a:off x="2568556" y="2296219"/>
            <a:ext cx="9331149" cy="285270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4000" b="1" dirty="0">
                <a:solidFill>
                  <a:srgbClr val="002060"/>
                </a:solidFill>
                <a:latin typeface="Georgia" pitchFamily="18" charset="0"/>
              </a:rPr>
              <a:t>Brief on the</a:t>
            </a:r>
          </a:p>
          <a:p>
            <a:pPr marL="0" indent="0" algn="ctr">
              <a:buNone/>
            </a:pPr>
            <a:r>
              <a:rPr lang="en-US" sz="4000" b="1" i="1" dirty="0">
                <a:solidFill>
                  <a:srgbClr val="002060"/>
                </a:solidFill>
                <a:latin typeface="Georgia" pitchFamily="18" charset="0"/>
              </a:rPr>
              <a:t>Audit Training Needs Assessment</a:t>
            </a:r>
            <a:endParaRPr lang="en-US" sz="4000" b="1" dirty="0">
              <a:solidFill>
                <a:srgbClr val="002060"/>
              </a:solidFill>
              <a:latin typeface="Georgia" pitchFamily="18" charset="0"/>
            </a:endParaRPr>
          </a:p>
          <a:p>
            <a:pPr marL="0" indent="0" algn="ctr">
              <a:buNone/>
            </a:pPr>
            <a:endParaRPr lang="en-US" sz="1100" b="1" dirty="0">
              <a:solidFill>
                <a:srgbClr val="002060"/>
              </a:solidFill>
              <a:latin typeface="Georgia" pitchFamily="18" charset="0"/>
            </a:endParaRPr>
          </a:p>
          <a:p>
            <a:pPr marL="0" indent="0" algn="ctr">
              <a:buNone/>
            </a:pPr>
            <a:r>
              <a:rPr lang="en-US" b="1" dirty="0">
                <a:solidFill>
                  <a:srgbClr val="002060"/>
                </a:solidFill>
                <a:latin typeface="Georgia" pitchFamily="18" charset="0"/>
              </a:rPr>
              <a:t>“Survey Results and Recommendations”</a:t>
            </a:r>
          </a:p>
        </p:txBody>
      </p:sp>
    </p:spTree>
    <p:extLst>
      <p:ext uri="{BB962C8B-B14F-4D97-AF65-F5344CB8AC3E}">
        <p14:creationId xmlns:p14="http://schemas.microsoft.com/office/powerpoint/2010/main" val="216658957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10</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7046423" y="530124"/>
            <a:ext cx="3660572" cy="682317"/>
          </a:xfrm>
        </p:spPr>
        <p:txBody>
          <a:bodyPr>
            <a:noAutofit/>
          </a:bodyPr>
          <a:lstStyle/>
          <a:p>
            <a:pPr algn="l"/>
            <a:r>
              <a:rPr lang="en-US" sz="2400" dirty="0">
                <a:solidFill>
                  <a:srgbClr val="002060"/>
                </a:solidFill>
                <a:latin typeface="Georgia" pitchFamily="18" charset="0"/>
              </a:rPr>
              <a:t>If </a:t>
            </a:r>
            <a:r>
              <a:rPr lang="en-US" sz="2400" b="1" i="1" dirty="0">
                <a:solidFill>
                  <a:srgbClr val="FF0000"/>
                </a:solidFill>
                <a:latin typeface="Georgia" pitchFamily="18" charset="0"/>
              </a:rPr>
              <a:t>INTRODUCTION</a:t>
            </a:r>
            <a:r>
              <a:rPr lang="en-US" sz="2400" i="1" dirty="0">
                <a:solidFill>
                  <a:srgbClr val="002060"/>
                </a:solidFill>
                <a:latin typeface="Georgia" pitchFamily="18" charset="0"/>
              </a:rPr>
              <a:t> </a:t>
            </a:r>
            <a:br>
              <a:rPr lang="en-US" sz="2400" i="1" dirty="0">
                <a:solidFill>
                  <a:srgbClr val="002060"/>
                </a:solidFill>
                <a:latin typeface="Georgia" pitchFamily="18" charset="0"/>
              </a:rPr>
            </a:br>
            <a:r>
              <a:rPr lang="en-US" sz="2400" i="1" dirty="0">
                <a:solidFill>
                  <a:srgbClr val="FF0000"/>
                </a:solidFill>
                <a:latin typeface="Georgia" pitchFamily="18" charset="0"/>
              </a:rPr>
              <a:t>to Performance Auditing </a:t>
            </a:r>
            <a:br>
              <a:rPr lang="en-US" sz="2400" i="1" dirty="0">
                <a:solidFill>
                  <a:srgbClr val="002060"/>
                </a:solidFill>
                <a:latin typeface="Georgia" pitchFamily="18" charset="0"/>
              </a:rPr>
            </a:br>
            <a:r>
              <a:rPr lang="en-US" sz="2400" dirty="0">
                <a:solidFill>
                  <a:srgbClr val="002060"/>
                </a:solidFill>
                <a:latin typeface="Georgia" pitchFamily="18" charset="0"/>
              </a:rPr>
              <a:t>course offered…</a:t>
            </a:r>
            <a:endParaRPr lang="en-US" sz="4000" i="1" dirty="0"/>
          </a:p>
        </p:txBody>
      </p:sp>
      <p:pic>
        <p:nvPicPr>
          <p:cNvPr id="8" name="Picture 7">
            <a:extLst>
              <a:ext uri="{FF2B5EF4-FFF2-40B4-BE49-F238E27FC236}">
                <a16:creationId xmlns:a16="http://schemas.microsoft.com/office/drawing/2014/main" id="{55FA735E-0448-D10F-1635-A30FE7A09488}"/>
              </a:ext>
            </a:extLst>
          </p:cNvPr>
          <p:cNvPicPr>
            <a:picLocks noChangeAspect="1"/>
          </p:cNvPicPr>
          <p:nvPr/>
        </p:nvPicPr>
        <p:blipFill>
          <a:blip r:embed="rId5"/>
          <a:stretch>
            <a:fillRect/>
          </a:stretch>
        </p:blipFill>
        <p:spPr>
          <a:xfrm>
            <a:off x="379066" y="161925"/>
            <a:ext cx="6486525" cy="6534150"/>
          </a:xfrm>
          <a:prstGeom prst="rect">
            <a:avLst/>
          </a:prstGeom>
          <a:ln>
            <a:solidFill>
              <a:schemeClr val="tx1"/>
            </a:solidFill>
          </a:ln>
          <a:effectLst>
            <a:outerShdw blurRad="50800" dist="38100" dir="2700000" algn="tl" rotWithShape="0">
              <a:prstClr val="black">
                <a:alpha val="40000"/>
              </a:prstClr>
            </a:outerShdw>
          </a:effectLst>
        </p:spPr>
      </p:pic>
      <p:pic>
        <p:nvPicPr>
          <p:cNvPr id="12" name="Picture 11">
            <a:extLst>
              <a:ext uri="{FF2B5EF4-FFF2-40B4-BE49-F238E27FC236}">
                <a16:creationId xmlns:a16="http://schemas.microsoft.com/office/drawing/2014/main" id="{3FC6B492-8EAC-7B22-69A8-E783B50C4CC2}"/>
              </a:ext>
            </a:extLst>
          </p:cNvPr>
          <p:cNvPicPr>
            <a:picLocks noChangeAspect="1"/>
          </p:cNvPicPr>
          <p:nvPr/>
        </p:nvPicPr>
        <p:blipFill>
          <a:blip r:embed="rId6"/>
          <a:stretch>
            <a:fillRect/>
          </a:stretch>
        </p:blipFill>
        <p:spPr>
          <a:xfrm>
            <a:off x="8736872" y="2400867"/>
            <a:ext cx="1941546" cy="1322811"/>
          </a:xfrm>
          <a:prstGeom prst="rect">
            <a:avLst/>
          </a:prstGeom>
          <a:ln>
            <a:solidFill>
              <a:schemeClr val="tx1"/>
            </a:solidFill>
          </a:ln>
          <a:effectLst>
            <a:outerShdw blurRad="50800" dist="38100" dir="2700000" algn="tl" rotWithShape="0">
              <a:prstClr val="black">
                <a:alpha val="40000"/>
              </a:prstClr>
            </a:outerShdw>
          </a:effectLst>
        </p:spPr>
      </p:pic>
      <p:pic>
        <p:nvPicPr>
          <p:cNvPr id="14" name="Picture 13">
            <a:extLst>
              <a:ext uri="{FF2B5EF4-FFF2-40B4-BE49-F238E27FC236}">
                <a16:creationId xmlns:a16="http://schemas.microsoft.com/office/drawing/2014/main" id="{524CA557-4D62-FD74-FFB5-EBD4EDEF4492}"/>
              </a:ext>
            </a:extLst>
          </p:cNvPr>
          <p:cNvPicPr>
            <a:picLocks noChangeAspect="1"/>
          </p:cNvPicPr>
          <p:nvPr/>
        </p:nvPicPr>
        <p:blipFill>
          <a:blip r:embed="rId7"/>
          <a:stretch>
            <a:fillRect/>
          </a:stretch>
        </p:blipFill>
        <p:spPr>
          <a:xfrm>
            <a:off x="7748315" y="3887950"/>
            <a:ext cx="4064619" cy="1371600"/>
          </a:xfrm>
          <a:prstGeom prst="rect">
            <a:avLst/>
          </a:prstGeom>
          <a:ln>
            <a:solidFill>
              <a:schemeClr val="tx1"/>
            </a:solidFill>
          </a:ln>
          <a:effectLst>
            <a:outerShdw blurRad="50800" dist="38100" dir="2700000" algn="tl" rotWithShape="0">
              <a:prstClr val="black">
                <a:alpha val="40000"/>
              </a:prstClr>
            </a:outerShdw>
          </a:effectLst>
        </p:spPr>
      </p:pic>
      <p:sp>
        <p:nvSpPr>
          <p:cNvPr id="16" name="TextBox 15">
            <a:extLst>
              <a:ext uri="{FF2B5EF4-FFF2-40B4-BE49-F238E27FC236}">
                <a16:creationId xmlns:a16="http://schemas.microsoft.com/office/drawing/2014/main" id="{0887A8CE-9193-4530-F474-FB744F9F22AC}"/>
              </a:ext>
            </a:extLst>
          </p:cNvPr>
          <p:cNvSpPr txBox="1"/>
          <p:nvPr/>
        </p:nvSpPr>
        <p:spPr>
          <a:xfrm>
            <a:off x="7516464" y="1327849"/>
            <a:ext cx="3571875" cy="923330"/>
          </a:xfrm>
          <a:prstGeom prst="rect">
            <a:avLst/>
          </a:prstGeom>
          <a:noFill/>
        </p:spPr>
        <p:txBody>
          <a:bodyPr wrap="square">
            <a:spAutoFit/>
          </a:bodyPr>
          <a:lstStyle/>
          <a:p>
            <a:pPr marL="0" indent="0">
              <a:buNone/>
            </a:pPr>
            <a:r>
              <a:rPr lang="en-US" b="1" dirty="0">
                <a:solidFill>
                  <a:srgbClr val="002060"/>
                </a:solidFill>
                <a:latin typeface="Georgia" pitchFamily="18" charset="0"/>
              </a:rPr>
              <a:t>How likely would you be to send your inexperienced new / junior staff?</a:t>
            </a:r>
          </a:p>
        </p:txBody>
      </p:sp>
      <p:pic>
        <p:nvPicPr>
          <p:cNvPr id="17" name="Picture 16">
            <a:extLst>
              <a:ext uri="{FF2B5EF4-FFF2-40B4-BE49-F238E27FC236}">
                <a16:creationId xmlns:a16="http://schemas.microsoft.com/office/drawing/2014/main" id="{86E8DDAC-1ACA-EF6B-1323-EFF8D2D5B418}"/>
              </a:ext>
            </a:extLst>
          </p:cNvPr>
          <p:cNvPicPr>
            <a:picLocks noChangeAspect="1"/>
          </p:cNvPicPr>
          <p:nvPr/>
        </p:nvPicPr>
        <p:blipFill>
          <a:blip r:embed="rId8"/>
          <a:stretch>
            <a:fillRect/>
          </a:stretch>
        </p:blipFill>
        <p:spPr>
          <a:xfrm>
            <a:off x="8486130" y="5482871"/>
            <a:ext cx="2602209" cy="881063"/>
          </a:xfrm>
          <a:prstGeom prst="rect">
            <a:avLst/>
          </a:prstGeom>
        </p:spPr>
      </p:pic>
    </p:spTree>
    <p:extLst>
      <p:ext uri="{BB962C8B-B14F-4D97-AF65-F5344CB8AC3E}">
        <p14:creationId xmlns:p14="http://schemas.microsoft.com/office/powerpoint/2010/main" val="90945163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7035108" y="510742"/>
            <a:ext cx="3490017" cy="682317"/>
          </a:xfrm>
        </p:spPr>
        <p:txBody>
          <a:bodyPr>
            <a:noAutofit/>
          </a:bodyPr>
          <a:lstStyle/>
          <a:p>
            <a:pPr algn="l"/>
            <a:r>
              <a:rPr lang="en-US" sz="2400" dirty="0">
                <a:solidFill>
                  <a:srgbClr val="002060"/>
                </a:solidFill>
                <a:latin typeface="Georgia" pitchFamily="18" charset="0"/>
              </a:rPr>
              <a:t>If </a:t>
            </a:r>
            <a:r>
              <a:rPr lang="en-US" sz="2400" b="1" i="1" dirty="0">
                <a:solidFill>
                  <a:srgbClr val="FF0000"/>
                </a:solidFill>
                <a:latin typeface="Georgia" pitchFamily="18" charset="0"/>
              </a:rPr>
              <a:t>INTERMEDIATE</a:t>
            </a:r>
            <a:r>
              <a:rPr lang="en-US" sz="2400" i="1" dirty="0">
                <a:solidFill>
                  <a:srgbClr val="002060"/>
                </a:solidFill>
                <a:latin typeface="Georgia" pitchFamily="18" charset="0"/>
              </a:rPr>
              <a:t> </a:t>
            </a:r>
            <a:r>
              <a:rPr lang="en-US" sz="2400" i="1" dirty="0">
                <a:solidFill>
                  <a:srgbClr val="FF0000"/>
                </a:solidFill>
                <a:latin typeface="Georgia" pitchFamily="18" charset="0"/>
              </a:rPr>
              <a:t>Performance Auditing </a:t>
            </a:r>
            <a:r>
              <a:rPr lang="en-US" sz="2400" dirty="0">
                <a:solidFill>
                  <a:srgbClr val="002060"/>
                </a:solidFill>
                <a:latin typeface="Georgia" pitchFamily="18" charset="0"/>
              </a:rPr>
              <a:t>course offered…</a:t>
            </a:r>
            <a:endParaRPr lang="en-US" sz="4000" i="1" dirty="0"/>
          </a:p>
        </p:txBody>
      </p:sp>
      <p:sp>
        <p:nvSpPr>
          <p:cNvPr id="16" name="TextBox 15">
            <a:extLst>
              <a:ext uri="{FF2B5EF4-FFF2-40B4-BE49-F238E27FC236}">
                <a16:creationId xmlns:a16="http://schemas.microsoft.com/office/drawing/2014/main" id="{0887A8CE-9193-4530-F474-FB744F9F22AC}"/>
              </a:ext>
            </a:extLst>
          </p:cNvPr>
          <p:cNvSpPr txBox="1"/>
          <p:nvPr/>
        </p:nvSpPr>
        <p:spPr>
          <a:xfrm>
            <a:off x="7491756" y="1308789"/>
            <a:ext cx="3571875" cy="923330"/>
          </a:xfrm>
          <a:prstGeom prst="rect">
            <a:avLst/>
          </a:prstGeom>
          <a:noFill/>
        </p:spPr>
        <p:txBody>
          <a:bodyPr wrap="square">
            <a:spAutoFit/>
          </a:bodyPr>
          <a:lstStyle/>
          <a:p>
            <a:pPr marL="0" indent="0">
              <a:buNone/>
            </a:pPr>
            <a:r>
              <a:rPr lang="en-US" b="1" dirty="0">
                <a:solidFill>
                  <a:srgbClr val="002060"/>
                </a:solidFill>
                <a:latin typeface="Georgia" pitchFamily="18" charset="0"/>
              </a:rPr>
              <a:t>How likely would you be to send your experienced junior / intermediate staff?</a:t>
            </a:r>
          </a:p>
        </p:txBody>
      </p:sp>
      <p:pic>
        <p:nvPicPr>
          <p:cNvPr id="7" name="Picture 6">
            <a:extLst>
              <a:ext uri="{FF2B5EF4-FFF2-40B4-BE49-F238E27FC236}">
                <a16:creationId xmlns:a16="http://schemas.microsoft.com/office/drawing/2014/main" id="{35E96B87-BCBE-6B3A-2663-02373BACCF92}"/>
              </a:ext>
            </a:extLst>
          </p:cNvPr>
          <p:cNvPicPr>
            <a:picLocks noChangeAspect="1"/>
          </p:cNvPicPr>
          <p:nvPr/>
        </p:nvPicPr>
        <p:blipFill>
          <a:blip r:embed="rId3"/>
          <a:stretch>
            <a:fillRect/>
          </a:stretch>
        </p:blipFill>
        <p:spPr>
          <a:xfrm>
            <a:off x="7732487" y="3869078"/>
            <a:ext cx="4064620" cy="1371600"/>
          </a:xfrm>
          <a:prstGeom prst="rect">
            <a:avLst/>
          </a:prstGeom>
          <a:ln>
            <a:solidFill>
              <a:schemeClr val="tx1"/>
            </a:solidFill>
          </a:ln>
          <a:effectLst>
            <a:outerShdw blurRad="50800" dist="38100" dir="2700000" algn="tl" rotWithShape="0">
              <a:prstClr val="black">
                <a:alpha val="40000"/>
              </a:prstClr>
            </a:outerShdw>
          </a:effectLst>
        </p:spPr>
      </p:pic>
      <p:pic>
        <p:nvPicPr>
          <p:cNvPr id="15" name="Picture 14">
            <a:extLst>
              <a:ext uri="{FF2B5EF4-FFF2-40B4-BE49-F238E27FC236}">
                <a16:creationId xmlns:a16="http://schemas.microsoft.com/office/drawing/2014/main" id="{EA939E36-B8AB-45E7-73B2-E707569AFD9E}"/>
              </a:ext>
            </a:extLst>
          </p:cNvPr>
          <p:cNvPicPr>
            <a:picLocks noChangeAspect="1"/>
          </p:cNvPicPr>
          <p:nvPr/>
        </p:nvPicPr>
        <p:blipFill>
          <a:blip r:embed="rId4"/>
          <a:stretch>
            <a:fillRect/>
          </a:stretch>
        </p:blipFill>
        <p:spPr>
          <a:xfrm>
            <a:off x="8727349" y="2381487"/>
            <a:ext cx="1941546" cy="1322811"/>
          </a:xfrm>
          <a:prstGeom prst="rect">
            <a:avLst/>
          </a:prstGeom>
          <a:ln>
            <a:solidFill>
              <a:schemeClr val="tx1"/>
            </a:solidFill>
          </a:ln>
          <a:effectLst>
            <a:outerShdw blurRad="50800" dist="38100" dir="2700000" algn="tl" rotWithShape="0">
              <a:prstClr val="black">
                <a:alpha val="40000"/>
              </a:prstClr>
            </a:outerShdw>
          </a:effectLst>
        </p:spPr>
      </p:pic>
      <p:pic>
        <p:nvPicPr>
          <p:cNvPr id="20" name="Picture 19">
            <a:extLst>
              <a:ext uri="{FF2B5EF4-FFF2-40B4-BE49-F238E27FC236}">
                <a16:creationId xmlns:a16="http://schemas.microsoft.com/office/drawing/2014/main" id="{B1982911-C8CF-8F8F-2D63-F0CEDAE25FD9}"/>
              </a:ext>
            </a:extLst>
          </p:cNvPr>
          <p:cNvPicPr>
            <a:picLocks noChangeAspect="1"/>
          </p:cNvPicPr>
          <p:nvPr/>
        </p:nvPicPr>
        <p:blipFill>
          <a:blip r:embed="rId5"/>
          <a:stretch>
            <a:fillRect/>
          </a:stretch>
        </p:blipFill>
        <p:spPr>
          <a:xfrm>
            <a:off x="8486130" y="5473346"/>
            <a:ext cx="2602209" cy="881063"/>
          </a:xfrm>
          <a:prstGeom prst="rect">
            <a:avLst/>
          </a:prstGeom>
        </p:spPr>
      </p:pic>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6"/>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11</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7">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pic>
        <p:nvPicPr>
          <p:cNvPr id="4" name="Picture 3">
            <a:extLst>
              <a:ext uri="{FF2B5EF4-FFF2-40B4-BE49-F238E27FC236}">
                <a16:creationId xmlns:a16="http://schemas.microsoft.com/office/drawing/2014/main" id="{3CC06955-E40F-5037-A04A-AB4AC8514EED}"/>
              </a:ext>
            </a:extLst>
          </p:cNvPr>
          <p:cNvPicPr>
            <a:picLocks noChangeAspect="1"/>
          </p:cNvPicPr>
          <p:nvPr/>
        </p:nvPicPr>
        <p:blipFill>
          <a:blip r:embed="rId8"/>
          <a:stretch>
            <a:fillRect/>
          </a:stretch>
        </p:blipFill>
        <p:spPr>
          <a:xfrm>
            <a:off x="366713" y="142875"/>
            <a:ext cx="6486525" cy="653415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7294508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12</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10" name="Title 1">
            <a:extLst>
              <a:ext uri="{FF2B5EF4-FFF2-40B4-BE49-F238E27FC236}">
                <a16:creationId xmlns:a16="http://schemas.microsoft.com/office/drawing/2014/main" id="{518B2CD8-BA77-9FC4-A30B-6B1F8092C00F}"/>
              </a:ext>
            </a:extLst>
          </p:cNvPr>
          <p:cNvSpPr txBox="1">
            <a:spLocks/>
          </p:cNvSpPr>
          <p:nvPr/>
        </p:nvSpPr>
        <p:spPr>
          <a:xfrm>
            <a:off x="807783" y="-51420"/>
            <a:ext cx="9570120" cy="83250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solidFill>
                  <a:srgbClr val="002060"/>
                </a:solidFill>
                <a:latin typeface="Georgia" pitchFamily="18" charset="0"/>
              </a:rPr>
              <a:t>(Some) Comments in the Survey</a:t>
            </a:r>
            <a:endParaRPr lang="en-US" sz="4400" dirty="0"/>
          </a:p>
        </p:txBody>
      </p:sp>
      <p:sp>
        <p:nvSpPr>
          <p:cNvPr id="13" name="TextBox 12">
            <a:extLst>
              <a:ext uri="{FF2B5EF4-FFF2-40B4-BE49-F238E27FC236}">
                <a16:creationId xmlns:a16="http://schemas.microsoft.com/office/drawing/2014/main" id="{88760E42-E763-6C50-0590-C774132E31F9}"/>
              </a:ext>
            </a:extLst>
          </p:cNvPr>
          <p:cNvSpPr txBox="1"/>
          <p:nvPr/>
        </p:nvSpPr>
        <p:spPr>
          <a:xfrm>
            <a:off x="2191863" y="3065303"/>
            <a:ext cx="3390004" cy="923330"/>
          </a:xfrm>
          <a:prstGeom prst="rect">
            <a:avLst/>
          </a:prstGeom>
          <a:noFill/>
        </p:spPr>
        <p:txBody>
          <a:bodyPr wrap="square">
            <a:spAutoFit/>
          </a:bodyPr>
          <a:lstStyle/>
          <a:p>
            <a:pPr marL="0" indent="0">
              <a:buNone/>
            </a:pPr>
            <a:r>
              <a:rPr lang="en-US" dirty="0">
                <a:solidFill>
                  <a:srgbClr val="002060"/>
                </a:solidFill>
                <a:latin typeface="Georgia" pitchFamily="18" charset="0"/>
              </a:rPr>
              <a:t>“The trainings listed in this questionnaire should be made required trainings.”</a:t>
            </a:r>
          </a:p>
        </p:txBody>
      </p:sp>
      <p:sp>
        <p:nvSpPr>
          <p:cNvPr id="14" name="TextBox 13">
            <a:extLst>
              <a:ext uri="{FF2B5EF4-FFF2-40B4-BE49-F238E27FC236}">
                <a16:creationId xmlns:a16="http://schemas.microsoft.com/office/drawing/2014/main" id="{F18205FF-4017-7363-880C-4EDF4C13B7A3}"/>
              </a:ext>
            </a:extLst>
          </p:cNvPr>
          <p:cNvSpPr txBox="1"/>
          <p:nvPr/>
        </p:nvSpPr>
        <p:spPr>
          <a:xfrm>
            <a:off x="834733" y="5440749"/>
            <a:ext cx="4872443" cy="1077218"/>
          </a:xfrm>
          <a:prstGeom prst="rect">
            <a:avLst/>
          </a:prstGeom>
          <a:noFill/>
        </p:spPr>
        <p:txBody>
          <a:bodyPr wrap="square">
            <a:spAutoFit/>
          </a:bodyPr>
          <a:lstStyle/>
          <a:p>
            <a:pPr marL="0" indent="0">
              <a:buNone/>
            </a:pPr>
            <a:r>
              <a:rPr lang="en-US" sz="1600" dirty="0">
                <a:solidFill>
                  <a:srgbClr val="002060"/>
                </a:solidFill>
                <a:latin typeface="Georgia" pitchFamily="18" charset="0"/>
              </a:rPr>
              <a:t>“Greater training in identifying and testing </a:t>
            </a:r>
            <a:r>
              <a:rPr lang="en-US" sz="1600" b="1" dirty="0">
                <a:solidFill>
                  <a:srgbClr val="002060"/>
                </a:solidFill>
                <a:latin typeface="Georgia" pitchFamily="18" charset="0"/>
              </a:rPr>
              <a:t>internal controls</a:t>
            </a:r>
            <a:r>
              <a:rPr lang="en-US" sz="1600" dirty="0">
                <a:solidFill>
                  <a:srgbClr val="002060"/>
                </a:solidFill>
                <a:latin typeface="Georgia" pitchFamily="18" charset="0"/>
              </a:rPr>
              <a:t> according to newer </a:t>
            </a:r>
            <a:r>
              <a:rPr lang="en-US" sz="1600" dirty="0" err="1">
                <a:solidFill>
                  <a:srgbClr val="002060"/>
                </a:solidFill>
                <a:latin typeface="Georgia" pitchFamily="18" charset="0"/>
              </a:rPr>
              <a:t>yellowbook</a:t>
            </a:r>
            <a:r>
              <a:rPr lang="en-US" sz="1600" dirty="0">
                <a:solidFill>
                  <a:srgbClr val="002060"/>
                </a:solidFill>
                <a:latin typeface="Georgia" pitchFamily="18" charset="0"/>
              </a:rPr>
              <a:t> guidance/requirements. Greater training on data analytics.”</a:t>
            </a:r>
          </a:p>
        </p:txBody>
      </p:sp>
      <p:sp>
        <p:nvSpPr>
          <p:cNvPr id="17" name="TextBox 16">
            <a:extLst>
              <a:ext uri="{FF2B5EF4-FFF2-40B4-BE49-F238E27FC236}">
                <a16:creationId xmlns:a16="http://schemas.microsoft.com/office/drawing/2014/main" id="{AC7C8E52-487D-8079-4217-6C39436C7D94}"/>
              </a:ext>
            </a:extLst>
          </p:cNvPr>
          <p:cNvSpPr txBox="1"/>
          <p:nvPr/>
        </p:nvSpPr>
        <p:spPr>
          <a:xfrm>
            <a:off x="6496657" y="980524"/>
            <a:ext cx="4210338" cy="1477328"/>
          </a:xfrm>
          <a:prstGeom prst="rect">
            <a:avLst/>
          </a:prstGeom>
          <a:noFill/>
        </p:spPr>
        <p:txBody>
          <a:bodyPr wrap="square">
            <a:spAutoFit/>
          </a:bodyPr>
          <a:lstStyle/>
          <a:p>
            <a:pPr marL="0" indent="0">
              <a:buNone/>
            </a:pPr>
            <a:r>
              <a:rPr lang="en-US" dirty="0">
                <a:solidFill>
                  <a:srgbClr val="002060"/>
                </a:solidFill>
                <a:latin typeface="Arial Nova Cond" panose="020B0604020202020204" pitchFamily="34" charset="0"/>
              </a:rPr>
              <a:t>“If online training is available, it would be better to be ON DEMAND and not at a particular time as our office is 12 hours ahead of DC time, so all online training is usually during our nights.”</a:t>
            </a:r>
          </a:p>
        </p:txBody>
      </p:sp>
      <p:sp>
        <p:nvSpPr>
          <p:cNvPr id="18" name="TextBox 17">
            <a:extLst>
              <a:ext uri="{FF2B5EF4-FFF2-40B4-BE49-F238E27FC236}">
                <a16:creationId xmlns:a16="http://schemas.microsoft.com/office/drawing/2014/main" id="{440B157E-8EC8-34CA-7B50-189CBD40BD87}"/>
              </a:ext>
            </a:extLst>
          </p:cNvPr>
          <p:cNvSpPr txBox="1"/>
          <p:nvPr/>
        </p:nvSpPr>
        <p:spPr>
          <a:xfrm>
            <a:off x="6179455" y="2848298"/>
            <a:ext cx="3390005" cy="646331"/>
          </a:xfrm>
          <a:prstGeom prst="rect">
            <a:avLst/>
          </a:prstGeom>
          <a:noFill/>
        </p:spPr>
        <p:txBody>
          <a:bodyPr wrap="square">
            <a:spAutoFit/>
          </a:bodyPr>
          <a:lstStyle/>
          <a:p>
            <a:pPr marL="0" indent="0">
              <a:buNone/>
            </a:pPr>
            <a:r>
              <a:rPr lang="en-US" dirty="0">
                <a:solidFill>
                  <a:srgbClr val="002060"/>
                </a:solidFill>
                <a:latin typeface="Eras Medium ITC" panose="020B0602030504020804" pitchFamily="34" charset="0"/>
              </a:rPr>
              <a:t>“We truly need </a:t>
            </a:r>
            <a:r>
              <a:rPr lang="en-US" b="1" dirty="0">
                <a:solidFill>
                  <a:srgbClr val="002060"/>
                </a:solidFill>
                <a:latin typeface="Eras Medium ITC" panose="020B0602030504020804" pitchFamily="34" charset="0"/>
              </a:rPr>
              <a:t>indexing</a:t>
            </a:r>
            <a:r>
              <a:rPr lang="en-US" dirty="0">
                <a:solidFill>
                  <a:srgbClr val="002060"/>
                </a:solidFill>
                <a:latin typeface="Eras Medium ITC" panose="020B0602030504020804" pitchFamily="34" charset="0"/>
              </a:rPr>
              <a:t> and </a:t>
            </a:r>
            <a:r>
              <a:rPr lang="en-US" b="1" dirty="0">
                <a:solidFill>
                  <a:srgbClr val="002060"/>
                </a:solidFill>
                <a:latin typeface="Eras Medium ITC" panose="020B0602030504020804" pitchFamily="34" charset="0"/>
              </a:rPr>
              <a:t>referencing</a:t>
            </a:r>
            <a:r>
              <a:rPr lang="en-US" dirty="0">
                <a:solidFill>
                  <a:srgbClr val="002060"/>
                </a:solidFill>
                <a:latin typeface="Eras Medium ITC" panose="020B0602030504020804" pitchFamily="34" charset="0"/>
              </a:rPr>
              <a:t> training.”</a:t>
            </a:r>
          </a:p>
        </p:txBody>
      </p:sp>
      <p:sp>
        <p:nvSpPr>
          <p:cNvPr id="19" name="TextBox 18">
            <a:extLst>
              <a:ext uri="{FF2B5EF4-FFF2-40B4-BE49-F238E27FC236}">
                <a16:creationId xmlns:a16="http://schemas.microsoft.com/office/drawing/2014/main" id="{8699FF5D-C297-B5BB-4F93-A3FF56A4360D}"/>
              </a:ext>
            </a:extLst>
          </p:cNvPr>
          <p:cNvSpPr txBox="1"/>
          <p:nvPr/>
        </p:nvSpPr>
        <p:spPr>
          <a:xfrm>
            <a:off x="7421197" y="5827626"/>
            <a:ext cx="3571875" cy="646331"/>
          </a:xfrm>
          <a:prstGeom prst="rect">
            <a:avLst/>
          </a:prstGeom>
          <a:noFill/>
        </p:spPr>
        <p:txBody>
          <a:bodyPr wrap="square">
            <a:spAutoFit/>
          </a:bodyPr>
          <a:lstStyle/>
          <a:p>
            <a:pPr marL="0" indent="0">
              <a:buNone/>
            </a:pPr>
            <a:r>
              <a:rPr lang="en-US" i="1" dirty="0">
                <a:solidFill>
                  <a:srgbClr val="002060"/>
                </a:solidFill>
                <a:latin typeface="Georgia" pitchFamily="18" charset="0"/>
              </a:rPr>
              <a:t>“Tired of taking random surveys with no real action.”</a:t>
            </a:r>
          </a:p>
        </p:txBody>
      </p:sp>
      <p:sp>
        <p:nvSpPr>
          <p:cNvPr id="21" name="TextBox 20">
            <a:extLst>
              <a:ext uri="{FF2B5EF4-FFF2-40B4-BE49-F238E27FC236}">
                <a16:creationId xmlns:a16="http://schemas.microsoft.com/office/drawing/2014/main" id="{6522ED57-9883-2E35-8E21-6A1FFDCCE314}"/>
              </a:ext>
            </a:extLst>
          </p:cNvPr>
          <p:cNvSpPr txBox="1"/>
          <p:nvPr/>
        </p:nvSpPr>
        <p:spPr>
          <a:xfrm>
            <a:off x="1434553" y="942271"/>
            <a:ext cx="4131787" cy="584775"/>
          </a:xfrm>
          <a:prstGeom prst="rect">
            <a:avLst/>
          </a:prstGeom>
          <a:noFill/>
        </p:spPr>
        <p:txBody>
          <a:bodyPr wrap="square">
            <a:spAutoFit/>
          </a:bodyPr>
          <a:lstStyle/>
          <a:p>
            <a:pPr marL="0" indent="0">
              <a:buNone/>
            </a:pPr>
            <a:r>
              <a:rPr lang="en-US" sz="1600" dirty="0">
                <a:solidFill>
                  <a:srgbClr val="002060"/>
                </a:solidFill>
                <a:latin typeface="Georgia" pitchFamily="18" charset="0"/>
              </a:rPr>
              <a:t>“We need more training internally led by our own best auditors.” </a:t>
            </a:r>
          </a:p>
        </p:txBody>
      </p:sp>
      <p:sp>
        <p:nvSpPr>
          <p:cNvPr id="22" name="TextBox 21">
            <a:extLst>
              <a:ext uri="{FF2B5EF4-FFF2-40B4-BE49-F238E27FC236}">
                <a16:creationId xmlns:a16="http://schemas.microsoft.com/office/drawing/2014/main" id="{B5EC7264-C3C9-F334-929E-F5EFCBA1A68C}"/>
              </a:ext>
            </a:extLst>
          </p:cNvPr>
          <p:cNvSpPr txBox="1"/>
          <p:nvPr/>
        </p:nvSpPr>
        <p:spPr>
          <a:xfrm>
            <a:off x="1434553" y="4236277"/>
            <a:ext cx="3571875" cy="923330"/>
          </a:xfrm>
          <a:prstGeom prst="rect">
            <a:avLst/>
          </a:prstGeom>
          <a:noFill/>
        </p:spPr>
        <p:txBody>
          <a:bodyPr wrap="square">
            <a:spAutoFit/>
          </a:bodyPr>
          <a:lstStyle/>
          <a:p>
            <a:pPr marL="0" indent="0">
              <a:buNone/>
            </a:pPr>
            <a:r>
              <a:rPr lang="en-US" dirty="0">
                <a:solidFill>
                  <a:srgbClr val="002060"/>
                </a:solidFill>
                <a:latin typeface="FrankRuehl" panose="020B0604020202020204" pitchFamily="34" charset="-79"/>
                <a:cs typeface="FrankRuehl" panose="020B0604020202020204" pitchFamily="34" charset="-79"/>
              </a:rPr>
              <a:t>“We would like classes on </a:t>
            </a:r>
            <a:r>
              <a:rPr lang="en-US" b="1" dirty="0">
                <a:solidFill>
                  <a:srgbClr val="002060"/>
                </a:solidFill>
                <a:latin typeface="FrankRuehl" panose="020B0604020202020204" pitchFamily="34" charset="-79"/>
                <a:cs typeface="FrankRuehl" panose="020B0604020202020204" pitchFamily="34" charset="-79"/>
              </a:rPr>
              <a:t>data analysis</a:t>
            </a:r>
            <a:r>
              <a:rPr lang="en-US" dirty="0">
                <a:solidFill>
                  <a:srgbClr val="002060"/>
                </a:solidFill>
                <a:latin typeface="FrankRuehl" panose="020B0604020202020204" pitchFamily="34" charset="-79"/>
                <a:cs typeface="FrankRuehl" panose="020B0604020202020204" pitchFamily="34" charset="-79"/>
              </a:rPr>
              <a:t> and how to perform analysis.”</a:t>
            </a:r>
          </a:p>
        </p:txBody>
      </p:sp>
      <p:sp>
        <p:nvSpPr>
          <p:cNvPr id="25" name="TextBox 24">
            <a:extLst>
              <a:ext uri="{FF2B5EF4-FFF2-40B4-BE49-F238E27FC236}">
                <a16:creationId xmlns:a16="http://schemas.microsoft.com/office/drawing/2014/main" id="{7DBB2993-1BCB-98E8-62B5-B484721FF447}"/>
              </a:ext>
            </a:extLst>
          </p:cNvPr>
          <p:cNvSpPr txBox="1"/>
          <p:nvPr/>
        </p:nvSpPr>
        <p:spPr>
          <a:xfrm>
            <a:off x="4829472" y="4191110"/>
            <a:ext cx="1755408" cy="923330"/>
          </a:xfrm>
          <a:prstGeom prst="rect">
            <a:avLst/>
          </a:prstGeom>
          <a:noFill/>
        </p:spPr>
        <p:txBody>
          <a:bodyPr wrap="square">
            <a:spAutoFit/>
          </a:bodyPr>
          <a:lstStyle/>
          <a:p>
            <a:pPr marL="0" indent="0">
              <a:buNone/>
            </a:pPr>
            <a:r>
              <a:rPr lang="en-US" dirty="0">
                <a:solidFill>
                  <a:srgbClr val="002060"/>
                </a:solidFill>
                <a:latin typeface="Amasis MT Pro" panose="020B0604020202020204" pitchFamily="18" charset="0"/>
              </a:rPr>
              <a:t>“CIGIE always provides great training.”</a:t>
            </a:r>
          </a:p>
        </p:txBody>
      </p:sp>
      <p:sp>
        <p:nvSpPr>
          <p:cNvPr id="26" name="TextBox 25">
            <a:extLst>
              <a:ext uri="{FF2B5EF4-FFF2-40B4-BE49-F238E27FC236}">
                <a16:creationId xmlns:a16="http://schemas.microsoft.com/office/drawing/2014/main" id="{78DA276B-64D5-851F-3468-B07028E38F64}"/>
              </a:ext>
            </a:extLst>
          </p:cNvPr>
          <p:cNvSpPr txBox="1"/>
          <p:nvPr/>
        </p:nvSpPr>
        <p:spPr>
          <a:xfrm>
            <a:off x="9774563" y="2729091"/>
            <a:ext cx="2315322" cy="646331"/>
          </a:xfrm>
          <a:prstGeom prst="rect">
            <a:avLst/>
          </a:prstGeom>
          <a:noFill/>
        </p:spPr>
        <p:txBody>
          <a:bodyPr wrap="square">
            <a:spAutoFit/>
          </a:bodyPr>
          <a:lstStyle/>
          <a:p>
            <a:pPr marL="0" indent="0">
              <a:buNone/>
            </a:pPr>
            <a:r>
              <a:rPr lang="en-US" dirty="0">
                <a:solidFill>
                  <a:srgbClr val="002060"/>
                </a:solidFill>
                <a:latin typeface="Georgia" pitchFamily="18" charset="0"/>
              </a:rPr>
              <a:t>“Training locations outside of DC.”</a:t>
            </a:r>
          </a:p>
        </p:txBody>
      </p:sp>
      <p:sp>
        <p:nvSpPr>
          <p:cNvPr id="27" name="TextBox 26">
            <a:extLst>
              <a:ext uri="{FF2B5EF4-FFF2-40B4-BE49-F238E27FC236}">
                <a16:creationId xmlns:a16="http://schemas.microsoft.com/office/drawing/2014/main" id="{F100EBFA-6024-0F96-C9FA-9CCDA81B7EE7}"/>
              </a:ext>
            </a:extLst>
          </p:cNvPr>
          <p:cNvSpPr txBox="1"/>
          <p:nvPr/>
        </p:nvSpPr>
        <p:spPr>
          <a:xfrm>
            <a:off x="9288270" y="4990148"/>
            <a:ext cx="2938353" cy="646331"/>
          </a:xfrm>
          <a:prstGeom prst="rect">
            <a:avLst/>
          </a:prstGeom>
          <a:noFill/>
        </p:spPr>
        <p:txBody>
          <a:bodyPr wrap="square">
            <a:spAutoFit/>
          </a:bodyPr>
          <a:lstStyle/>
          <a:p>
            <a:pPr marL="0" indent="0">
              <a:buNone/>
            </a:pPr>
            <a:r>
              <a:rPr lang="en-US" dirty="0">
                <a:solidFill>
                  <a:srgbClr val="002060"/>
                </a:solidFill>
                <a:latin typeface="Georgia" pitchFamily="18" charset="0"/>
              </a:rPr>
              <a:t>“</a:t>
            </a:r>
            <a:r>
              <a:rPr lang="en-US" b="1" dirty="0">
                <a:solidFill>
                  <a:srgbClr val="002060"/>
                </a:solidFill>
                <a:latin typeface="Georgia" pitchFamily="18" charset="0"/>
              </a:rPr>
              <a:t>Very good</a:t>
            </a:r>
            <a:r>
              <a:rPr lang="en-US" dirty="0">
                <a:solidFill>
                  <a:srgbClr val="002060"/>
                </a:solidFill>
                <a:latin typeface="Georgia" pitchFamily="18" charset="0"/>
              </a:rPr>
              <a:t>, different survey. nothing to add.”</a:t>
            </a:r>
          </a:p>
        </p:txBody>
      </p:sp>
      <p:sp>
        <p:nvSpPr>
          <p:cNvPr id="28" name="TextBox 27">
            <a:extLst>
              <a:ext uri="{FF2B5EF4-FFF2-40B4-BE49-F238E27FC236}">
                <a16:creationId xmlns:a16="http://schemas.microsoft.com/office/drawing/2014/main" id="{A8A55A17-1C1C-EF8B-8D86-204CF83A6292}"/>
              </a:ext>
            </a:extLst>
          </p:cNvPr>
          <p:cNvSpPr txBox="1"/>
          <p:nvPr/>
        </p:nvSpPr>
        <p:spPr>
          <a:xfrm>
            <a:off x="1723151" y="1830054"/>
            <a:ext cx="3931870" cy="954107"/>
          </a:xfrm>
          <a:prstGeom prst="rect">
            <a:avLst/>
          </a:prstGeom>
          <a:noFill/>
        </p:spPr>
        <p:txBody>
          <a:bodyPr wrap="square">
            <a:spAutoFit/>
          </a:bodyPr>
          <a:lstStyle/>
          <a:p>
            <a:pPr marL="0" indent="0">
              <a:buNone/>
            </a:pPr>
            <a:r>
              <a:rPr lang="en-US" sz="1400" dirty="0">
                <a:solidFill>
                  <a:srgbClr val="002060"/>
                </a:solidFill>
                <a:latin typeface="Abadi" panose="020B0604020104020204" pitchFamily="34" charset="0"/>
              </a:rPr>
              <a:t>“I attended </a:t>
            </a:r>
            <a:r>
              <a:rPr lang="en-US" sz="1400" b="1" dirty="0">
                <a:solidFill>
                  <a:srgbClr val="002060"/>
                </a:solidFill>
                <a:latin typeface="Abadi" panose="020B0604020104020204" pitchFamily="34" charset="0"/>
              </a:rPr>
              <a:t>intro to performance auditing </a:t>
            </a:r>
            <a:r>
              <a:rPr lang="en-US" sz="1400" dirty="0">
                <a:solidFill>
                  <a:srgbClr val="002060"/>
                </a:solidFill>
                <a:latin typeface="Abadi" panose="020B0604020104020204" pitchFamily="34" charset="0"/>
              </a:rPr>
              <a:t>in person in DC offered by CIGIE and it was a great experience, would love to do for intermediate performance auditing too.”</a:t>
            </a:r>
          </a:p>
        </p:txBody>
      </p:sp>
      <p:sp>
        <p:nvSpPr>
          <p:cNvPr id="29" name="TextBox 28">
            <a:extLst>
              <a:ext uri="{FF2B5EF4-FFF2-40B4-BE49-F238E27FC236}">
                <a16:creationId xmlns:a16="http://schemas.microsoft.com/office/drawing/2014/main" id="{7B486195-62B6-0FA8-5B0F-C373557A877D}"/>
              </a:ext>
            </a:extLst>
          </p:cNvPr>
          <p:cNvSpPr txBox="1"/>
          <p:nvPr/>
        </p:nvSpPr>
        <p:spPr>
          <a:xfrm>
            <a:off x="6571316" y="5245402"/>
            <a:ext cx="2194569" cy="369332"/>
          </a:xfrm>
          <a:prstGeom prst="rect">
            <a:avLst/>
          </a:prstGeom>
          <a:noFill/>
        </p:spPr>
        <p:txBody>
          <a:bodyPr wrap="square">
            <a:spAutoFit/>
          </a:bodyPr>
          <a:lstStyle/>
          <a:p>
            <a:pPr marL="0" indent="0">
              <a:buNone/>
            </a:pPr>
            <a:r>
              <a:rPr lang="en-US" dirty="0">
                <a:solidFill>
                  <a:srgbClr val="002060"/>
                </a:solidFill>
                <a:latin typeface="Franklin Gothic Book" panose="020B0503020102020204" pitchFamily="34" charset="0"/>
              </a:rPr>
              <a:t>“I don't know.”</a:t>
            </a:r>
          </a:p>
        </p:txBody>
      </p:sp>
      <p:sp>
        <p:nvSpPr>
          <p:cNvPr id="30" name="TextBox 29">
            <a:extLst>
              <a:ext uri="{FF2B5EF4-FFF2-40B4-BE49-F238E27FC236}">
                <a16:creationId xmlns:a16="http://schemas.microsoft.com/office/drawing/2014/main" id="{69A92EC8-F429-69D6-DD2C-3E601E780EC7}"/>
              </a:ext>
            </a:extLst>
          </p:cNvPr>
          <p:cNvSpPr txBox="1"/>
          <p:nvPr/>
        </p:nvSpPr>
        <p:spPr>
          <a:xfrm>
            <a:off x="6975490" y="3803807"/>
            <a:ext cx="5025114" cy="1200329"/>
          </a:xfrm>
          <a:prstGeom prst="rect">
            <a:avLst/>
          </a:prstGeom>
          <a:noFill/>
        </p:spPr>
        <p:txBody>
          <a:bodyPr wrap="square">
            <a:spAutoFit/>
          </a:bodyPr>
          <a:lstStyle/>
          <a:p>
            <a:pPr marL="0" indent="0">
              <a:buNone/>
            </a:pPr>
            <a:r>
              <a:rPr lang="en-US" dirty="0">
                <a:solidFill>
                  <a:srgbClr val="002060"/>
                </a:solidFill>
                <a:latin typeface="Gill Sans MT" panose="020B0502020104020203" pitchFamily="34" charset="0"/>
              </a:rPr>
              <a:t>“REQUIRED Leadership Training for GS14s, GS 15s, and SES. As staff gets promoted, managers seem to be more technical and forget about being a leader, mentor and a coach.”</a:t>
            </a:r>
          </a:p>
        </p:txBody>
      </p:sp>
    </p:spTree>
    <p:extLst>
      <p:ext uri="{BB962C8B-B14F-4D97-AF65-F5344CB8AC3E}">
        <p14:creationId xmlns:p14="http://schemas.microsoft.com/office/powerpoint/2010/main" val="82554184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13</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10" name="Title 1">
            <a:extLst>
              <a:ext uri="{FF2B5EF4-FFF2-40B4-BE49-F238E27FC236}">
                <a16:creationId xmlns:a16="http://schemas.microsoft.com/office/drawing/2014/main" id="{518B2CD8-BA77-9FC4-A30B-6B1F8092C00F}"/>
              </a:ext>
            </a:extLst>
          </p:cNvPr>
          <p:cNvSpPr txBox="1">
            <a:spLocks/>
          </p:cNvSpPr>
          <p:nvPr/>
        </p:nvSpPr>
        <p:spPr>
          <a:xfrm>
            <a:off x="1783679" y="442529"/>
            <a:ext cx="7654787" cy="461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solidFill>
                  <a:srgbClr val="002060"/>
                </a:solidFill>
                <a:latin typeface="Bookman Old Style" panose="02050604050505020204" pitchFamily="18" charset="0"/>
              </a:rPr>
              <a:t>Recommendations</a:t>
            </a:r>
            <a:endParaRPr lang="en-US" sz="4400" dirty="0">
              <a:latin typeface="Bookman Old Style" panose="02050604050505020204" pitchFamily="18" charset="0"/>
            </a:endParaRPr>
          </a:p>
        </p:txBody>
      </p:sp>
      <p:sp>
        <p:nvSpPr>
          <p:cNvPr id="5" name="TextBox 4">
            <a:extLst>
              <a:ext uri="{FF2B5EF4-FFF2-40B4-BE49-F238E27FC236}">
                <a16:creationId xmlns:a16="http://schemas.microsoft.com/office/drawing/2014/main" id="{FE7FC923-15B6-4BD3-54CA-5C173F977CC1}"/>
              </a:ext>
            </a:extLst>
          </p:cNvPr>
          <p:cNvSpPr txBox="1"/>
          <p:nvPr/>
        </p:nvSpPr>
        <p:spPr>
          <a:xfrm>
            <a:off x="1909514" y="1152492"/>
            <a:ext cx="9063286" cy="5016758"/>
          </a:xfrm>
          <a:prstGeom prst="rect">
            <a:avLst/>
          </a:prstGeom>
          <a:noFill/>
        </p:spPr>
        <p:txBody>
          <a:bodyPr wrap="square" rtlCol="0">
            <a:spAutoFit/>
          </a:bodyPr>
          <a:lstStyle/>
          <a:p>
            <a:r>
              <a:rPr lang="en-US" sz="1600" b="1" dirty="0">
                <a:solidFill>
                  <a:srgbClr val="002060"/>
                </a:solidFill>
                <a:latin typeface="Bookman Old Style" panose="02050604050505020204" pitchFamily="18" charset="0"/>
              </a:rPr>
              <a:t>RECOMMENDATION 1:</a:t>
            </a:r>
          </a:p>
          <a:p>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Restart the previously developed </a:t>
            </a:r>
            <a:r>
              <a:rPr lang="en-US" sz="1600" b="1" i="1" dirty="0">
                <a:solidFill>
                  <a:srgbClr val="002060"/>
                </a:solidFill>
                <a:latin typeface="Bookman Old Style" panose="02050604050505020204" pitchFamily="18" charset="0"/>
              </a:rPr>
              <a:t>Introduction to Performance Auditing</a:t>
            </a:r>
            <a:r>
              <a:rPr lang="en-US" sz="1600" i="1" dirty="0">
                <a:solidFill>
                  <a:srgbClr val="002060"/>
                </a:solidFill>
                <a:latin typeface="Bookman Old Style" panose="02050604050505020204" pitchFamily="18" charset="0"/>
              </a:rPr>
              <a:t> </a:t>
            </a:r>
            <a:r>
              <a:rPr lang="en-US" sz="1600" dirty="0">
                <a:solidFill>
                  <a:srgbClr val="002060"/>
                </a:solidFill>
                <a:latin typeface="Bookman Old Style" panose="02050604050505020204" pitchFamily="18" charset="0"/>
              </a:rPr>
              <a:t>as soon as able based on the consensus by the IG Community in the survey</a:t>
            </a:r>
          </a:p>
          <a:p>
            <a:pPr marL="742950" lvl="1" indent="-285750">
              <a:buFont typeface="Arial" panose="020B0604020202020204" pitchFamily="34" charset="0"/>
              <a:buChar char="•"/>
            </a:pPr>
            <a:endParaRPr lang="en-US" sz="1600" dirty="0">
              <a:solidFill>
                <a:srgbClr val="002060"/>
              </a:solidFill>
              <a:latin typeface="Bookman Old Style" panose="02050604050505020204" pitchFamily="18" charset="0"/>
            </a:endParaRPr>
          </a:p>
          <a:p>
            <a:pPr marL="0" lvl="1"/>
            <a:r>
              <a:rPr lang="en-US" sz="1600" b="1" dirty="0">
                <a:solidFill>
                  <a:srgbClr val="002060"/>
                </a:solidFill>
                <a:latin typeface="Bookman Old Style" panose="02050604050505020204" pitchFamily="18" charset="0"/>
              </a:rPr>
              <a:t>RECOMMENDATION 2: </a:t>
            </a:r>
          </a:p>
          <a:p>
            <a:pPr marL="0" lvl="1"/>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Restart the previously developed </a:t>
            </a:r>
            <a:r>
              <a:rPr lang="en-US" sz="1600" b="1" i="1" dirty="0">
                <a:solidFill>
                  <a:srgbClr val="002060"/>
                </a:solidFill>
                <a:latin typeface="Bookman Old Style" panose="02050604050505020204" pitchFamily="18" charset="0"/>
              </a:rPr>
              <a:t>Intermediate Performance Auditing </a:t>
            </a:r>
            <a:r>
              <a:rPr lang="en-US" sz="1600" dirty="0">
                <a:solidFill>
                  <a:srgbClr val="002060"/>
                </a:solidFill>
                <a:latin typeface="Bookman Old Style" panose="02050604050505020204" pitchFamily="18" charset="0"/>
              </a:rPr>
              <a:t>course, </a:t>
            </a:r>
            <a:r>
              <a:rPr lang="en-US" sz="1600" i="1" dirty="0">
                <a:solidFill>
                  <a:srgbClr val="002060"/>
                </a:solidFill>
                <a:latin typeface="Bookman Old Style" panose="02050604050505020204" pitchFamily="18" charset="0"/>
              </a:rPr>
              <a:t>OR </a:t>
            </a:r>
            <a:r>
              <a:rPr lang="en-US" sz="1600" dirty="0">
                <a:solidFill>
                  <a:srgbClr val="002060"/>
                </a:solidFill>
                <a:latin typeface="Bookman Old Style" panose="02050604050505020204" pitchFamily="18" charset="0"/>
              </a:rPr>
              <a:t>several other smaller classes consisting of similar materials and course work, to meet audit management needs identified by the IG Community un the survey</a:t>
            </a:r>
          </a:p>
          <a:p>
            <a:endParaRPr lang="en-US" sz="1600" b="1" dirty="0">
              <a:solidFill>
                <a:srgbClr val="002060"/>
              </a:solidFill>
              <a:latin typeface="Bookman Old Style" panose="02050604050505020204" pitchFamily="18" charset="0"/>
            </a:endParaRPr>
          </a:p>
          <a:p>
            <a:r>
              <a:rPr lang="en-US" sz="1600" b="1" dirty="0">
                <a:solidFill>
                  <a:srgbClr val="002060"/>
                </a:solidFill>
                <a:latin typeface="Bookman Old Style" panose="02050604050505020204" pitchFamily="18" charset="0"/>
              </a:rPr>
              <a:t>RECOMMENDATION 3: </a:t>
            </a:r>
          </a:p>
          <a:p>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Provide various methods of training delivery based on the survey, to include:</a:t>
            </a:r>
          </a:p>
          <a:p>
            <a:pPr marL="742950" lvl="1" indent="-285750">
              <a:buFont typeface="Arial" panose="020B0604020202020204" pitchFamily="34" charset="0"/>
              <a:buChar char="•"/>
            </a:pPr>
            <a:r>
              <a:rPr lang="en-US" sz="1600" b="1" dirty="0">
                <a:solidFill>
                  <a:srgbClr val="002060"/>
                </a:solidFill>
                <a:latin typeface="Bookman Old Style" panose="02050604050505020204" pitchFamily="18" charset="0"/>
              </a:rPr>
              <a:t>In-person</a:t>
            </a:r>
            <a:r>
              <a:rPr lang="en-US" sz="1600" dirty="0">
                <a:solidFill>
                  <a:srgbClr val="002060"/>
                </a:solidFill>
                <a:latin typeface="Bookman Old Style" panose="02050604050505020204" pitchFamily="18" charset="0"/>
              </a:rPr>
              <a:t> collaborative sessions - in DC at new CIGIE training offices</a:t>
            </a:r>
          </a:p>
          <a:p>
            <a:pPr marL="742950" lvl="1" indent="-285750">
              <a:buFont typeface="Arial" panose="020B0604020202020204" pitchFamily="34" charset="0"/>
              <a:buChar char="•"/>
            </a:pPr>
            <a:r>
              <a:rPr lang="en-US" sz="1600" b="1" dirty="0">
                <a:solidFill>
                  <a:srgbClr val="002060"/>
                </a:solidFill>
                <a:latin typeface="Bookman Old Style" panose="02050604050505020204" pitchFamily="18" charset="0"/>
              </a:rPr>
              <a:t>On-the-road in-person </a:t>
            </a:r>
            <a:r>
              <a:rPr lang="en-US" sz="1600" dirty="0">
                <a:solidFill>
                  <a:srgbClr val="002060"/>
                </a:solidFill>
                <a:latin typeface="Bookman Old Style" panose="02050604050505020204" pitchFamily="18" charset="0"/>
              </a:rPr>
              <a:t>sessions delivered at strategic at locations nation-wide to provide easier access to training for auditors not in DC / in-the-field</a:t>
            </a:r>
          </a:p>
          <a:p>
            <a:pPr marL="742950" lvl="1" indent="-285750">
              <a:buFont typeface="Arial" panose="020B0604020202020204" pitchFamily="34" charset="0"/>
              <a:buChar char="•"/>
            </a:pPr>
            <a:r>
              <a:rPr lang="en-US" sz="1600" b="1" dirty="0">
                <a:solidFill>
                  <a:srgbClr val="002060"/>
                </a:solidFill>
                <a:latin typeface="Bookman Old Style" panose="02050604050505020204" pitchFamily="18" charset="0"/>
              </a:rPr>
              <a:t>Virtual sessions </a:t>
            </a:r>
            <a:r>
              <a:rPr lang="en-US" sz="1600" dirty="0">
                <a:solidFill>
                  <a:srgbClr val="002060"/>
                </a:solidFill>
                <a:latin typeface="Bookman Old Style" panose="02050604050505020204" pitchFamily="18" charset="0"/>
              </a:rPr>
              <a:t>delivered online over broader, split up periods of time to further accommodate IG personnel who can’t travel, don’t want to set aside an entire week or more for training, or are burdened with funding shortages for travel. </a:t>
            </a:r>
          </a:p>
        </p:txBody>
      </p:sp>
    </p:spTree>
    <p:extLst>
      <p:ext uri="{BB962C8B-B14F-4D97-AF65-F5344CB8AC3E}">
        <p14:creationId xmlns:p14="http://schemas.microsoft.com/office/powerpoint/2010/main" val="195393033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14</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10" name="Title 1">
            <a:extLst>
              <a:ext uri="{FF2B5EF4-FFF2-40B4-BE49-F238E27FC236}">
                <a16:creationId xmlns:a16="http://schemas.microsoft.com/office/drawing/2014/main" id="{518B2CD8-BA77-9FC4-A30B-6B1F8092C00F}"/>
              </a:ext>
            </a:extLst>
          </p:cNvPr>
          <p:cNvSpPr txBox="1">
            <a:spLocks/>
          </p:cNvSpPr>
          <p:nvPr/>
        </p:nvSpPr>
        <p:spPr>
          <a:xfrm>
            <a:off x="1691400" y="355336"/>
            <a:ext cx="7654787" cy="461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solidFill>
                  <a:srgbClr val="002060"/>
                </a:solidFill>
                <a:latin typeface="Bookman Old Style" panose="02050604050505020204" pitchFamily="18" charset="0"/>
              </a:rPr>
              <a:t>Future Actions</a:t>
            </a:r>
            <a:endParaRPr lang="en-US" sz="4400" dirty="0">
              <a:latin typeface="Bookman Old Style" panose="02050604050505020204" pitchFamily="18" charset="0"/>
            </a:endParaRPr>
          </a:p>
        </p:txBody>
      </p:sp>
      <p:sp>
        <p:nvSpPr>
          <p:cNvPr id="5" name="TextBox 4">
            <a:extLst>
              <a:ext uri="{FF2B5EF4-FFF2-40B4-BE49-F238E27FC236}">
                <a16:creationId xmlns:a16="http://schemas.microsoft.com/office/drawing/2014/main" id="{FE7FC923-15B6-4BD3-54CA-5C173F977CC1}"/>
              </a:ext>
            </a:extLst>
          </p:cNvPr>
          <p:cNvSpPr txBox="1"/>
          <p:nvPr/>
        </p:nvSpPr>
        <p:spPr>
          <a:xfrm>
            <a:off x="1783679" y="993515"/>
            <a:ext cx="9180732" cy="5478423"/>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CIGIE Training Institute Executive Director is working to bring on career auditor and seasoned trainer as a Program Manager to specifically standup, manage, and deliver the </a:t>
            </a:r>
            <a:r>
              <a:rPr lang="en-US" sz="1600" i="1" dirty="0">
                <a:solidFill>
                  <a:srgbClr val="002060"/>
                </a:solidFill>
                <a:latin typeface="Bookman Old Style" panose="02050604050505020204" pitchFamily="18" charset="0"/>
              </a:rPr>
              <a:t>Introduction to Performance Auditing </a:t>
            </a:r>
            <a:r>
              <a:rPr lang="en-US" sz="1600" dirty="0">
                <a:solidFill>
                  <a:srgbClr val="002060"/>
                </a:solidFill>
                <a:latin typeface="Bookman Old Style" panose="02050604050505020204" pitchFamily="18" charset="0"/>
              </a:rPr>
              <a:t>and </a:t>
            </a:r>
            <a:r>
              <a:rPr lang="en-US" sz="1600" i="1" dirty="0">
                <a:solidFill>
                  <a:srgbClr val="002060"/>
                </a:solidFill>
                <a:latin typeface="Bookman Old Style" panose="02050604050505020204" pitchFamily="18" charset="0"/>
              </a:rPr>
              <a:t>Intermediate Performance Auditing </a:t>
            </a:r>
            <a:r>
              <a:rPr lang="en-US" sz="1600" dirty="0">
                <a:solidFill>
                  <a:srgbClr val="002060"/>
                </a:solidFill>
                <a:latin typeface="Bookman Old Style" panose="02050604050505020204" pitchFamily="18" charset="0"/>
              </a:rPr>
              <a:t>courses</a:t>
            </a:r>
          </a:p>
          <a:p>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New CIGIE offices are being built out to accommodate in-person classes as large as 75 students in the DC area</a:t>
            </a:r>
          </a:p>
          <a:p>
            <a:pPr marL="285750" indent="-285750">
              <a:buFont typeface="Arial" panose="020B0604020202020204" pitchFamily="34" charset="0"/>
              <a:buChar char="•"/>
            </a:pPr>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Proper planning and funding is being developed to allow for both classes to also be presented in-the-field at various locations to best accommodate the IG Community training needs</a:t>
            </a:r>
          </a:p>
          <a:p>
            <a:pPr marL="285750" indent="-285750">
              <a:buFont typeface="Arial" panose="020B0604020202020204" pitchFamily="34" charset="0"/>
              <a:buChar char="•"/>
            </a:pPr>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With IGs’ support across all the OIG Community, numerous adjunct instructors will be identified and allowed to update, modernize, and deliver these course in coordination with CIGIE in a timely, cost efficient, and professional manner.</a:t>
            </a:r>
          </a:p>
          <a:p>
            <a:pPr marL="285750" indent="-285750">
              <a:buFont typeface="Arial" panose="020B0604020202020204" pitchFamily="34" charset="0"/>
              <a:buChar char="•"/>
            </a:pPr>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The Training Subcommittee will continue to support this effort and coordinate with the other CIGIE Committees (Audit, Professional Development), the Audit, Inspection &amp; Evaluation Academy, and to develop an overall Auditor Training Curriculum to help guide auditors over their entire 30-year career. </a:t>
            </a:r>
          </a:p>
          <a:p>
            <a:pPr marL="285750" indent="-285750">
              <a:buFont typeface="Arial" panose="020B0604020202020204" pitchFamily="34" charset="0"/>
              <a:buChar char="•"/>
            </a:pPr>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r>
              <a:rPr lang="en-US" sz="1600" dirty="0">
                <a:solidFill>
                  <a:srgbClr val="002060"/>
                </a:solidFill>
                <a:latin typeface="Bookman Old Style" panose="02050604050505020204" pitchFamily="18" charset="0"/>
              </a:rPr>
              <a:t>These actions will support this effort not being “</a:t>
            </a:r>
            <a:r>
              <a:rPr lang="en-US" sz="1600" i="1" dirty="0">
                <a:solidFill>
                  <a:srgbClr val="002060"/>
                </a:solidFill>
                <a:latin typeface="Georgia" pitchFamily="18" charset="0"/>
              </a:rPr>
              <a:t>a random survey with no real action.”</a:t>
            </a:r>
            <a:endParaRPr lang="en-US" sz="1600" dirty="0">
              <a:solidFill>
                <a:srgbClr val="002060"/>
              </a:solidFill>
              <a:latin typeface="Bookman Old Style" panose="02050604050505020204" pitchFamily="18" charset="0"/>
            </a:endParaRPr>
          </a:p>
          <a:p>
            <a:pPr marL="285750" indent="-285750">
              <a:buFont typeface="Arial" panose="020B0604020202020204" pitchFamily="34" charset="0"/>
              <a:buChar char="•"/>
            </a:pPr>
            <a:endParaRPr lang="en-US" sz="1400"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68521301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5713C1EB-7192-AF04-EC02-C6CED8756B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9081" y="0"/>
            <a:ext cx="2402919" cy="2489200"/>
          </a:xfrm>
          <a:prstGeom prst="rect">
            <a:avLst/>
          </a:prstGeom>
        </p:spPr>
      </p:pic>
      <p:sp>
        <p:nvSpPr>
          <p:cNvPr id="7" name="Subtitle 2">
            <a:extLst>
              <a:ext uri="{FF2B5EF4-FFF2-40B4-BE49-F238E27FC236}">
                <a16:creationId xmlns:a16="http://schemas.microsoft.com/office/drawing/2014/main" id="{05E93DD5-7CAA-32EC-3DC8-B4C2EE087340}"/>
              </a:ext>
            </a:extLst>
          </p:cNvPr>
          <p:cNvSpPr txBox="1">
            <a:spLocks/>
          </p:cNvSpPr>
          <p:nvPr/>
        </p:nvSpPr>
        <p:spPr>
          <a:xfrm>
            <a:off x="4142836" y="5319193"/>
            <a:ext cx="6182590" cy="1109893"/>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solidFill>
                  <a:srgbClr val="002060"/>
                </a:solidFill>
                <a:latin typeface="Georgia" pitchFamily="18" charset="0"/>
              </a:rPr>
              <a:t>Andrew Smith – Chair - Training Subcommittee &amp;</a:t>
            </a:r>
          </a:p>
          <a:p>
            <a:pPr marL="0" indent="0">
              <a:buNone/>
            </a:pPr>
            <a:r>
              <a:rPr lang="en-US" sz="2000" dirty="0">
                <a:solidFill>
                  <a:srgbClr val="002060"/>
                </a:solidFill>
                <a:latin typeface="Georgia" pitchFamily="18" charset="0"/>
              </a:rPr>
              <a:t>CIGIE Fellow on detail in L&amp;MS Academy</a:t>
            </a:r>
          </a:p>
          <a:p>
            <a:pPr marL="0" indent="0">
              <a:buNone/>
            </a:pPr>
            <a:r>
              <a:rPr lang="en-US" sz="2000" dirty="0">
                <a:solidFill>
                  <a:srgbClr val="002060"/>
                </a:solidFill>
                <a:latin typeface="Georgia" pitchFamily="18" charset="0"/>
                <a:hlinkClick r:id="rId4"/>
              </a:rPr>
              <a:t>Andrew.smith@cigie.gov</a:t>
            </a:r>
            <a:r>
              <a:rPr lang="en-US" sz="2000" dirty="0">
                <a:solidFill>
                  <a:srgbClr val="002060"/>
                </a:solidFill>
                <a:latin typeface="Georgia" pitchFamily="18" charset="0"/>
              </a:rPr>
              <a:t>; 202-369-5686</a:t>
            </a:r>
          </a:p>
        </p:txBody>
      </p:sp>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5"/>
          <a:srcRect l="3902" t="906" r="312" b="1100"/>
          <a:stretch/>
        </p:blipFill>
        <p:spPr>
          <a:xfrm>
            <a:off x="-1" y="0"/>
            <a:ext cx="2445520" cy="6858000"/>
          </a:xfrm>
          <a:prstGeom prst="rect">
            <a:avLst/>
          </a:prstGeom>
        </p:spPr>
      </p:pic>
      <p:sp>
        <p:nvSpPr>
          <p:cNvPr id="2" name="Slide Number Placeholder 1">
            <a:extLst>
              <a:ext uri="{FF2B5EF4-FFF2-40B4-BE49-F238E27FC236}">
                <a16:creationId xmlns:a16="http://schemas.microsoft.com/office/drawing/2014/main" id="{4F2F33D0-78DC-EB6F-9991-E63B79AF1327}"/>
              </a:ext>
            </a:extLst>
          </p:cNvPr>
          <p:cNvSpPr>
            <a:spLocks noGrp="1"/>
          </p:cNvSpPr>
          <p:nvPr>
            <p:ph type="sldNum" sz="quarter" idx="12"/>
          </p:nvPr>
        </p:nvSpPr>
        <p:spPr/>
        <p:txBody>
          <a:bodyPr/>
          <a:lstStyle/>
          <a:p>
            <a:fld id="{453B71CD-B8DD-42BE-966D-203B68464416}" type="slidenum">
              <a:rPr lang="en-US" smtClean="0"/>
              <a:t>15</a:t>
            </a:fld>
            <a:endParaRPr lang="en-US"/>
          </a:p>
        </p:txBody>
      </p:sp>
      <p:sp>
        <p:nvSpPr>
          <p:cNvPr id="3" name="Subtitle 2">
            <a:extLst>
              <a:ext uri="{FF2B5EF4-FFF2-40B4-BE49-F238E27FC236}">
                <a16:creationId xmlns:a16="http://schemas.microsoft.com/office/drawing/2014/main" id="{8BF9DACD-BA40-0BA1-07EB-B208C7B0FC85}"/>
              </a:ext>
            </a:extLst>
          </p:cNvPr>
          <p:cNvSpPr txBox="1">
            <a:spLocks/>
          </p:cNvSpPr>
          <p:nvPr/>
        </p:nvSpPr>
        <p:spPr>
          <a:xfrm>
            <a:off x="1311256" y="432089"/>
            <a:ext cx="9331149" cy="285270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dirty="0">
                <a:solidFill>
                  <a:srgbClr val="002060"/>
                </a:solidFill>
                <a:latin typeface="Georgia" pitchFamily="18" charset="0"/>
              </a:rPr>
              <a:t>Brief on the</a:t>
            </a:r>
          </a:p>
          <a:p>
            <a:pPr marL="0" indent="0" algn="ctr">
              <a:buNone/>
            </a:pPr>
            <a:r>
              <a:rPr lang="en-US" sz="2800" b="1" i="1" dirty="0">
                <a:solidFill>
                  <a:srgbClr val="002060"/>
                </a:solidFill>
                <a:latin typeface="Georgia" pitchFamily="18" charset="0"/>
              </a:rPr>
              <a:t>Audit Training Needs Assessment</a:t>
            </a:r>
            <a:endParaRPr lang="en-US" sz="2800" b="1" dirty="0">
              <a:solidFill>
                <a:srgbClr val="002060"/>
              </a:solidFill>
              <a:latin typeface="Georgia" pitchFamily="18" charset="0"/>
            </a:endParaRPr>
          </a:p>
          <a:p>
            <a:pPr marL="0" indent="0" algn="ctr">
              <a:buNone/>
            </a:pPr>
            <a:endParaRPr lang="en-US" sz="900" b="1" dirty="0">
              <a:solidFill>
                <a:srgbClr val="002060"/>
              </a:solidFill>
              <a:latin typeface="Georgia" pitchFamily="18" charset="0"/>
            </a:endParaRPr>
          </a:p>
          <a:p>
            <a:pPr marL="0" indent="0" algn="ctr">
              <a:buNone/>
            </a:pPr>
            <a:r>
              <a:rPr lang="en-US" sz="2000" b="1" dirty="0">
                <a:solidFill>
                  <a:srgbClr val="002060"/>
                </a:solidFill>
                <a:latin typeface="Georgia" pitchFamily="18" charset="0"/>
              </a:rPr>
              <a:t>“Survey Results and Recommendations”</a:t>
            </a:r>
          </a:p>
        </p:txBody>
      </p:sp>
      <p:sp>
        <p:nvSpPr>
          <p:cNvPr id="4" name="Subtitle 2">
            <a:extLst>
              <a:ext uri="{FF2B5EF4-FFF2-40B4-BE49-F238E27FC236}">
                <a16:creationId xmlns:a16="http://schemas.microsoft.com/office/drawing/2014/main" id="{7CCE8F93-EC1F-F8BE-784E-520E1FC8EBED}"/>
              </a:ext>
            </a:extLst>
          </p:cNvPr>
          <p:cNvSpPr txBox="1">
            <a:spLocks/>
          </p:cNvSpPr>
          <p:nvPr/>
        </p:nvSpPr>
        <p:spPr>
          <a:xfrm>
            <a:off x="3756776" y="2466485"/>
            <a:ext cx="6867954" cy="285270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7200" b="1" dirty="0">
                <a:solidFill>
                  <a:srgbClr val="002060"/>
                </a:solidFill>
                <a:latin typeface="Georgia" pitchFamily="18" charset="0"/>
              </a:rPr>
              <a:t>Questions? </a:t>
            </a:r>
          </a:p>
          <a:p>
            <a:pPr marL="0" indent="0" algn="ctr">
              <a:buNone/>
            </a:pPr>
            <a:r>
              <a:rPr lang="en-US" sz="7200" b="1" dirty="0">
                <a:solidFill>
                  <a:srgbClr val="002060"/>
                </a:solidFill>
                <a:latin typeface="Georgia" pitchFamily="18" charset="0"/>
              </a:rPr>
              <a:t>Now or later!</a:t>
            </a:r>
          </a:p>
        </p:txBody>
      </p:sp>
    </p:spTree>
    <p:extLst>
      <p:ext uri="{BB962C8B-B14F-4D97-AF65-F5344CB8AC3E}">
        <p14:creationId xmlns:p14="http://schemas.microsoft.com/office/powerpoint/2010/main" val="349262905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926189" y="355908"/>
            <a:ext cx="9570120" cy="832503"/>
          </a:xfrm>
        </p:spPr>
        <p:txBody>
          <a:bodyPr>
            <a:normAutofit/>
          </a:bodyPr>
          <a:lstStyle/>
          <a:p>
            <a:r>
              <a:rPr lang="en-US" sz="4400" b="1" dirty="0">
                <a:solidFill>
                  <a:srgbClr val="002060"/>
                </a:solidFill>
                <a:latin typeface="Georgia" pitchFamily="18" charset="0"/>
              </a:rPr>
              <a:t>Survey Purpose</a:t>
            </a:r>
            <a:endParaRPr lang="en-US" dirty="0"/>
          </a:p>
        </p:txBody>
      </p:sp>
      <p:sp>
        <p:nvSpPr>
          <p:cNvPr id="7" name="Subtitle 2">
            <a:extLst>
              <a:ext uri="{FF2B5EF4-FFF2-40B4-BE49-F238E27FC236}">
                <a16:creationId xmlns:a16="http://schemas.microsoft.com/office/drawing/2014/main" id="{05E93DD5-7CAA-32EC-3DC8-B4C2EE087340}"/>
              </a:ext>
            </a:extLst>
          </p:cNvPr>
          <p:cNvSpPr txBox="1">
            <a:spLocks/>
          </p:cNvSpPr>
          <p:nvPr/>
        </p:nvSpPr>
        <p:spPr>
          <a:xfrm>
            <a:off x="1845459" y="1615440"/>
            <a:ext cx="4753788" cy="488285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02060"/>
                </a:solidFill>
                <a:latin typeface="Georgia" pitchFamily="18" charset="0"/>
              </a:rPr>
              <a:t>Our goal is to gather detailed information and data from Auditors in the CIGIE Audit Community to better understand what training they need to better do their jobs, and how they want to obtain it.</a:t>
            </a:r>
          </a:p>
        </p:txBody>
      </p:sp>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2</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pic>
        <p:nvPicPr>
          <p:cNvPr id="5" name="Picture 4">
            <a:extLst>
              <a:ext uri="{FF2B5EF4-FFF2-40B4-BE49-F238E27FC236}">
                <a16:creationId xmlns:a16="http://schemas.microsoft.com/office/drawing/2014/main" id="{5350A74A-A306-090C-67C9-AD054AF8C4F6}"/>
              </a:ext>
            </a:extLst>
          </p:cNvPr>
          <p:cNvPicPr>
            <a:picLocks noChangeAspect="1"/>
          </p:cNvPicPr>
          <p:nvPr/>
        </p:nvPicPr>
        <p:blipFill>
          <a:blip r:embed="rId5"/>
          <a:stretch>
            <a:fillRect/>
          </a:stretch>
        </p:blipFill>
        <p:spPr>
          <a:xfrm rot="392150">
            <a:off x="7305612" y="1828708"/>
            <a:ext cx="3984420" cy="4152675"/>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38411532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926189" y="355908"/>
            <a:ext cx="9570120" cy="832503"/>
          </a:xfrm>
        </p:spPr>
        <p:txBody>
          <a:bodyPr>
            <a:normAutofit/>
          </a:bodyPr>
          <a:lstStyle/>
          <a:p>
            <a:r>
              <a:rPr lang="en-US" sz="4400" b="1" dirty="0">
                <a:solidFill>
                  <a:srgbClr val="002060"/>
                </a:solidFill>
                <a:latin typeface="Georgia" pitchFamily="18" charset="0"/>
              </a:rPr>
              <a:t>Question Breakdown</a:t>
            </a:r>
            <a:endParaRPr lang="en-US" dirty="0"/>
          </a:p>
        </p:txBody>
      </p:sp>
      <p:sp>
        <p:nvSpPr>
          <p:cNvPr id="7" name="Subtitle 2">
            <a:extLst>
              <a:ext uri="{FF2B5EF4-FFF2-40B4-BE49-F238E27FC236}">
                <a16:creationId xmlns:a16="http://schemas.microsoft.com/office/drawing/2014/main" id="{05E93DD5-7CAA-32EC-3DC8-B4C2EE087340}"/>
              </a:ext>
            </a:extLst>
          </p:cNvPr>
          <p:cNvSpPr txBox="1">
            <a:spLocks/>
          </p:cNvSpPr>
          <p:nvPr/>
        </p:nvSpPr>
        <p:spPr>
          <a:xfrm>
            <a:off x="1845458" y="1615440"/>
            <a:ext cx="9570119" cy="488285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02060"/>
                </a:solidFill>
                <a:latin typeface="Georgia" pitchFamily="18" charset="0"/>
              </a:rPr>
              <a:t>1 thru 7: 		Demographics</a:t>
            </a:r>
          </a:p>
          <a:p>
            <a:pPr marL="0" indent="0">
              <a:buNone/>
            </a:pPr>
            <a:r>
              <a:rPr lang="en-US" dirty="0">
                <a:solidFill>
                  <a:srgbClr val="002060"/>
                </a:solidFill>
                <a:latin typeface="Georgia" pitchFamily="18" charset="0"/>
              </a:rPr>
              <a:t>8 thru 13: 	Funding, Training providers, 					preferred 	delivery, and Use of YB</a:t>
            </a:r>
          </a:p>
          <a:p>
            <a:pPr marL="0" indent="0">
              <a:buNone/>
            </a:pPr>
            <a:r>
              <a:rPr lang="en-US" dirty="0">
                <a:solidFill>
                  <a:srgbClr val="002060"/>
                </a:solidFill>
                <a:latin typeface="Georgia" pitchFamily="18" charset="0"/>
              </a:rPr>
              <a:t>14 thru 33: 	</a:t>
            </a:r>
            <a:r>
              <a:rPr lang="en-US" i="1" dirty="0">
                <a:solidFill>
                  <a:srgbClr val="002060"/>
                </a:solidFill>
                <a:latin typeface="Georgia" pitchFamily="18" charset="0"/>
              </a:rPr>
              <a:t>Technical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34 thru 45: 	</a:t>
            </a:r>
            <a:r>
              <a:rPr lang="en-US" i="1" dirty="0">
                <a:solidFill>
                  <a:srgbClr val="002060"/>
                </a:solidFill>
                <a:latin typeface="Georgia" pitchFamily="18" charset="0"/>
              </a:rPr>
              <a:t>Management </a:t>
            </a:r>
            <a:r>
              <a:rPr lang="en-US" dirty="0">
                <a:solidFill>
                  <a:srgbClr val="002060"/>
                </a:solidFill>
                <a:latin typeface="Georgia" pitchFamily="18" charset="0"/>
              </a:rPr>
              <a:t>Skills Needed</a:t>
            </a:r>
          </a:p>
          <a:p>
            <a:pPr marL="0" indent="0">
              <a:buNone/>
            </a:pPr>
            <a:r>
              <a:rPr lang="en-US" dirty="0">
                <a:solidFill>
                  <a:srgbClr val="002060"/>
                </a:solidFill>
                <a:latin typeface="Georgia" pitchFamily="18" charset="0"/>
              </a:rPr>
              <a:t>45:			If </a:t>
            </a:r>
            <a:r>
              <a:rPr lang="en-US" i="1" dirty="0">
                <a:solidFill>
                  <a:srgbClr val="002060"/>
                </a:solidFill>
                <a:latin typeface="Georgia" pitchFamily="18" charset="0"/>
              </a:rPr>
              <a:t>Introductory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46:			If </a:t>
            </a:r>
            <a:r>
              <a:rPr lang="en-US" i="1" dirty="0">
                <a:solidFill>
                  <a:srgbClr val="002060"/>
                </a:solidFill>
                <a:latin typeface="Georgia" pitchFamily="18" charset="0"/>
              </a:rPr>
              <a:t>Intermediate </a:t>
            </a:r>
            <a:r>
              <a:rPr lang="en-US" dirty="0">
                <a:solidFill>
                  <a:srgbClr val="002060"/>
                </a:solidFill>
                <a:latin typeface="Georgia" pitchFamily="18" charset="0"/>
              </a:rPr>
              <a:t>class offered…</a:t>
            </a:r>
          </a:p>
          <a:p>
            <a:pPr marL="0" indent="0">
              <a:buNone/>
            </a:pPr>
            <a:r>
              <a:rPr lang="en-US" dirty="0">
                <a:solidFill>
                  <a:srgbClr val="002060"/>
                </a:solidFill>
                <a:latin typeface="Georgia" pitchFamily="18" charset="0"/>
              </a:rPr>
              <a:t>47:			Comments</a:t>
            </a:r>
          </a:p>
        </p:txBody>
      </p:sp>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3</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Tree>
    <p:extLst>
      <p:ext uri="{BB962C8B-B14F-4D97-AF65-F5344CB8AC3E}">
        <p14:creationId xmlns:p14="http://schemas.microsoft.com/office/powerpoint/2010/main" val="59499126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926189" y="355908"/>
            <a:ext cx="9570120" cy="832503"/>
          </a:xfrm>
        </p:spPr>
        <p:txBody>
          <a:bodyPr>
            <a:normAutofit/>
          </a:bodyPr>
          <a:lstStyle/>
          <a:p>
            <a:r>
              <a:rPr lang="en-US" sz="4400" b="1" dirty="0">
                <a:solidFill>
                  <a:srgbClr val="002060"/>
                </a:solidFill>
                <a:latin typeface="Georgia" pitchFamily="18" charset="0"/>
              </a:rPr>
              <a:t>Demographics</a:t>
            </a:r>
            <a:endParaRPr lang="en-US" dirty="0"/>
          </a:p>
        </p:txBody>
      </p:sp>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4</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5" name="TextBox 4">
            <a:extLst>
              <a:ext uri="{FF2B5EF4-FFF2-40B4-BE49-F238E27FC236}">
                <a16:creationId xmlns:a16="http://schemas.microsoft.com/office/drawing/2014/main" id="{CF6DD227-4558-0EB1-8293-93C0D7A6C352}"/>
              </a:ext>
            </a:extLst>
          </p:cNvPr>
          <p:cNvSpPr txBox="1"/>
          <p:nvPr/>
        </p:nvSpPr>
        <p:spPr>
          <a:xfrm>
            <a:off x="9078019" y="2224620"/>
            <a:ext cx="2743200" cy="3416320"/>
          </a:xfrm>
          <a:prstGeom prst="rect">
            <a:avLst/>
          </a:prstGeom>
          <a:noFill/>
        </p:spPr>
        <p:txBody>
          <a:bodyPr wrap="square" rtlCol="0">
            <a:spAutoFit/>
          </a:bodyPr>
          <a:lstStyle/>
          <a:p>
            <a:r>
              <a:rPr lang="en-US" b="1" dirty="0"/>
              <a:t>1,508 </a:t>
            </a:r>
            <a:r>
              <a:rPr lang="en-US" dirty="0"/>
              <a:t>(25% of 6K) of all auditors responded</a:t>
            </a:r>
          </a:p>
          <a:p>
            <a:endParaRPr lang="en-US" dirty="0"/>
          </a:p>
          <a:p>
            <a:r>
              <a:rPr lang="en-US" b="1" dirty="0"/>
              <a:t>64</a:t>
            </a:r>
            <a:r>
              <a:rPr lang="en-US" dirty="0"/>
              <a:t> </a:t>
            </a:r>
            <a:r>
              <a:rPr lang="en-US" b="1" dirty="0"/>
              <a:t>OIGs </a:t>
            </a:r>
            <a:r>
              <a:rPr lang="en-US" dirty="0"/>
              <a:t>(86% of 74) Listed</a:t>
            </a:r>
          </a:p>
          <a:p>
            <a:endParaRPr lang="en-US" dirty="0"/>
          </a:p>
          <a:p>
            <a:r>
              <a:rPr lang="en-US" dirty="0"/>
              <a:t>For </a:t>
            </a:r>
            <a:r>
              <a:rPr lang="en-US" b="1" dirty="0"/>
              <a:t>10 OIGs </a:t>
            </a:r>
            <a:r>
              <a:rPr lang="en-US" dirty="0"/>
              <a:t>NOT responding </a:t>
            </a:r>
            <a:r>
              <a:rPr lang="en-US" b="1" dirty="0"/>
              <a:t>= about 300 auditors </a:t>
            </a:r>
            <a:r>
              <a:rPr lang="en-US" dirty="0"/>
              <a:t>(5% of 6K) that did </a:t>
            </a:r>
            <a:r>
              <a:rPr lang="en-US" i="1" dirty="0"/>
              <a:t>not </a:t>
            </a:r>
            <a:r>
              <a:rPr lang="en-US" dirty="0"/>
              <a:t>receive the survey</a:t>
            </a:r>
          </a:p>
          <a:p>
            <a:endParaRPr lang="en-US" dirty="0"/>
          </a:p>
          <a:p>
            <a:r>
              <a:rPr lang="en-US" b="1" i="1" dirty="0">
                <a:solidFill>
                  <a:schemeClr val="accent6">
                    <a:lumMod val="75000"/>
                  </a:schemeClr>
                </a:solidFill>
              </a:rPr>
              <a:t>Exceptional </a:t>
            </a:r>
            <a:r>
              <a:rPr lang="en-US" b="1" dirty="0">
                <a:solidFill>
                  <a:schemeClr val="accent6">
                    <a:lumMod val="75000"/>
                  </a:schemeClr>
                </a:solidFill>
              </a:rPr>
              <a:t>representation across IG Community!</a:t>
            </a:r>
          </a:p>
        </p:txBody>
      </p:sp>
      <p:pic>
        <p:nvPicPr>
          <p:cNvPr id="7" name="Picture 6">
            <a:extLst>
              <a:ext uri="{FF2B5EF4-FFF2-40B4-BE49-F238E27FC236}">
                <a16:creationId xmlns:a16="http://schemas.microsoft.com/office/drawing/2014/main" id="{5FC7DBD7-5FFB-ED40-FFB4-0D6107F9E1AD}"/>
              </a:ext>
            </a:extLst>
          </p:cNvPr>
          <p:cNvPicPr>
            <a:picLocks noChangeAspect="1"/>
          </p:cNvPicPr>
          <p:nvPr/>
        </p:nvPicPr>
        <p:blipFill>
          <a:blip r:embed="rId5"/>
          <a:stretch>
            <a:fillRect/>
          </a:stretch>
        </p:blipFill>
        <p:spPr>
          <a:xfrm>
            <a:off x="1746166" y="1376683"/>
            <a:ext cx="7013280" cy="4979667"/>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7380521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926189" y="355908"/>
            <a:ext cx="9570120" cy="832503"/>
          </a:xfrm>
        </p:spPr>
        <p:txBody>
          <a:bodyPr>
            <a:normAutofit/>
          </a:bodyPr>
          <a:lstStyle/>
          <a:p>
            <a:r>
              <a:rPr lang="en-US" sz="4400" b="1" dirty="0">
                <a:solidFill>
                  <a:srgbClr val="002060"/>
                </a:solidFill>
                <a:latin typeface="Georgia" pitchFamily="18" charset="0"/>
              </a:rPr>
              <a:t>Certifications</a:t>
            </a:r>
            <a:endParaRPr lang="en-US" dirty="0"/>
          </a:p>
        </p:txBody>
      </p:sp>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5</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5" name="TextBox 4">
            <a:extLst>
              <a:ext uri="{FF2B5EF4-FFF2-40B4-BE49-F238E27FC236}">
                <a16:creationId xmlns:a16="http://schemas.microsoft.com/office/drawing/2014/main" id="{CF6DD227-4558-0EB1-8293-93C0D7A6C352}"/>
              </a:ext>
            </a:extLst>
          </p:cNvPr>
          <p:cNvSpPr txBox="1"/>
          <p:nvPr/>
        </p:nvSpPr>
        <p:spPr>
          <a:xfrm>
            <a:off x="9251212" y="1894323"/>
            <a:ext cx="2115345" cy="2862322"/>
          </a:xfrm>
          <a:prstGeom prst="rect">
            <a:avLst/>
          </a:prstGeom>
          <a:noFill/>
        </p:spPr>
        <p:txBody>
          <a:bodyPr wrap="square" rtlCol="0">
            <a:spAutoFit/>
          </a:bodyPr>
          <a:lstStyle/>
          <a:p>
            <a:r>
              <a:rPr lang="en-US" b="1" dirty="0"/>
              <a:t>1,508 respondents</a:t>
            </a:r>
          </a:p>
          <a:p>
            <a:endParaRPr lang="en-US" dirty="0"/>
          </a:p>
          <a:p>
            <a:r>
              <a:rPr lang="en-US" dirty="0"/>
              <a:t>Of 657 with any,  </a:t>
            </a:r>
          </a:p>
          <a:p>
            <a:r>
              <a:rPr lang="en-US" dirty="0"/>
              <a:t>over </a:t>
            </a:r>
            <a:r>
              <a:rPr lang="en-US" b="1" dirty="0"/>
              <a:t>90 different certifications </a:t>
            </a:r>
            <a:r>
              <a:rPr lang="en-US" dirty="0"/>
              <a:t>listed in the “others” category, including:</a:t>
            </a:r>
          </a:p>
          <a:p>
            <a:endParaRPr lang="en-US" dirty="0"/>
          </a:p>
          <a:p>
            <a:r>
              <a:rPr lang="en-US" b="1" dirty="0"/>
              <a:t>CFE, CGFM, CICA, CFF, CGAP, etc.</a:t>
            </a:r>
            <a:endParaRPr lang="en-US" dirty="0"/>
          </a:p>
        </p:txBody>
      </p:sp>
      <p:pic>
        <p:nvPicPr>
          <p:cNvPr id="10" name="Picture 9">
            <a:extLst>
              <a:ext uri="{FF2B5EF4-FFF2-40B4-BE49-F238E27FC236}">
                <a16:creationId xmlns:a16="http://schemas.microsoft.com/office/drawing/2014/main" id="{D97DC85F-7AE2-3128-8B0B-B649D1965AEA}"/>
              </a:ext>
            </a:extLst>
          </p:cNvPr>
          <p:cNvPicPr>
            <a:picLocks noChangeAspect="1"/>
          </p:cNvPicPr>
          <p:nvPr/>
        </p:nvPicPr>
        <p:blipFill>
          <a:blip r:embed="rId5"/>
          <a:stretch>
            <a:fillRect/>
          </a:stretch>
        </p:blipFill>
        <p:spPr>
          <a:xfrm>
            <a:off x="1949790" y="1320799"/>
            <a:ext cx="6660810" cy="3881868"/>
          </a:xfrm>
          <a:prstGeom prst="rect">
            <a:avLst/>
          </a:prstGeom>
          <a:ln>
            <a:solidFill>
              <a:schemeClr val="tx1"/>
            </a:solidFill>
          </a:ln>
          <a:effectLst>
            <a:outerShdw blurRad="50800" dist="38100" dir="2700000" algn="tl" rotWithShape="0">
              <a:prstClr val="black">
                <a:alpha val="40000"/>
              </a:prstClr>
            </a:outerShdw>
          </a:effectLst>
        </p:spPr>
      </p:pic>
      <p:pic>
        <p:nvPicPr>
          <p:cNvPr id="15" name="Picture 14">
            <a:extLst>
              <a:ext uri="{FF2B5EF4-FFF2-40B4-BE49-F238E27FC236}">
                <a16:creationId xmlns:a16="http://schemas.microsoft.com/office/drawing/2014/main" id="{16EA8371-00A7-8DE5-645A-54D2E397F167}"/>
              </a:ext>
            </a:extLst>
          </p:cNvPr>
          <p:cNvPicPr>
            <a:picLocks noChangeAspect="1"/>
          </p:cNvPicPr>
          <p:nvPr/>
        </p:nvPicPr>
        <p:blipFill>
          <a:blip r:embed="rId6"/>
          <a:stretch>
            <a:fillRect/>
          </a:stretch>
        </p:blipFill>
        <p:spPr>
          <a:xfrm>
            <a:off x="7410450" y="5518151"/>
            <a:ext cx="3296545" cy="1054361"/>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6375325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926189" y="355908"/>
            <a:ext cx="9570120" cy="832503"/>
          </a:xfrm>
        </p:spPr>
        <p:txBody>
          <a:bodyPr>
            <a:normAutofit/>
          </a:bodyPr>
          <a:lstStyle/>
          <a:p>
            <a:r>
              <a:rPr lang="en-US" sz="4400" b="1" dirty="0">
                <a:solidFill>
                  <a:srgbClr val="002060"/>
                </a:solidFill>
                <a:latin typeface="Georgia" pitchFamily="18" charset="0"/>
              </a:rPr>
              <a:t>Funding / Availability</a:t>
            </a:r>
            <a:endParaRPr lang="en-US" dirty="0"/>
          </a:p>
        </p:txBody>
      </p:sp>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6</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pic>
        <p:nvPicPr>
          <p:cNvPr id="5" name="Picture 4">
            <a:extLst>
              <a:ext uri="{FF2B5EF4-FFF2-40B4-BE49-F238E27FC236}">
                <a16:creationId xmlns:a16="http://schemas.microsoft.com/office/drawing/2014/main" id="{BE94B1F2-8C56-F08D-C730-01D06C1666C7}"/>
              </a:ext>
            </a:extLst>
          </p:cNvPr>
          <p:cNvPicPr>
            <a:picLocks noChangeAspect="1"/>
          </p:cNvPicPr>
          <p:nvPr/>
        </p:nvPicPr>
        <p:blipFill>
          <a:blip r:embed="rId5"/>
          <a:stretch>
            <a:fillRect/>
          </a:stretch>
        </p:blipFill>
        <p:spPr>
          <a:xfrm>
            <a:off x="2157517" y="1804310"/>
            <a:ext cx="8820438" cy="3936141"/>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0154479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7</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4" name="Title 1">
            <a:extLst>
              <a:ext uri="{FF2B5EF4-FFF2-40B4-BE49-F238E27FC236}">
                <a16:creationId xmlns:a16="http://schemas.microsoft.com/office/drawing/2014/main" id="{E8F8FD19-FBF7-C891-4011-36773C4E084E}"/>
              </a:ext>
            </a:extLst>
          </p:cNvPr>
          <p:cNvSpPr>
            <a:spLocks noGrp="1"/>
          </p:cNvSpPr>
          <p:nvPr>
            <p:ph type="ctrTitle"/>
          </p:nvPr>
        </p:nvSpPr>
        <p:spPr>
          <a:xfrm>
            <a:off x="767739" y="249733"/>
            <a:ext cx="9570120" cy="832503"/>
          </a:xfrm>
        </p:spPr>
        <p:txBody>
          <a:bodyPr>
            <a:noAutofit/>
          </a:bodyPr>
          <a:lstStyle/>
          <a:p>
            <a:r>
              <a:rPr lang="en-US" sz="3200" b="1" dirty="0">
                <a:solidFill>
                  <a:srgbClr val="002060"/>
                </a:solidFill>
                <a:latin typeface="Georgia" pitchFamily="18" charset="0"/>
              </a:rPr>
              <a:t>Preferred Training Delivery Methods</a:t>
            </a:r>
            <a:endParaRPr lang="en-US" sz="4400" dirty="0"/>
          </a:p>
        </p:txBody>
      </p:sp>
      <p:pic>
        <p:nvPicPr>
          <p:cNvPr id="5" name="Picture 4">
            <a:extLst>
              <a:ext uri="{FF2B5EF4-FFF2-40B4-BE49-F238E27FC236}">
                <a16:creationId xmlns:a16="http://schemas.microsoft.com/office/drawing/2014/main" id="{ACA8F57D-7101-CF9C-B791-EA52041F3D1E}"/>
              </a:ext>
            </a:extLst>
          </p:cNvPr>
          <p:cNvPicPr>
            <a:picLocks noChangeAspect="1"/>
          </p:cNvPicPr>
          <p:nvPr/>
        </p:nvPicPr>
        <p:blipFill>
          <a:blip r:embed="rId5"/>
          <a:stretch>
            <a:fillRect/>
          </a:stretch>
        </p:blipFill>
        <p:spPr>
          <a:xfrm>
            <a:off x="2581035" y="1509211"/>
            <a:ext cx="7566756" cy="4825692"/>
          </a:xfrm>
          <a:prstGeom prst="rect">
            <a:avLst/>
          </a:prstGeom>
          <a:effectLst>
            <a:outerShdw blurRad="50800" dist="38100" dir="2700000" algn="tl" rotWithShape="0">
              <a:prstClr val="black">
                <a:alpha val="40000"/>
              </a:prstClr>
            </a:outerShdw>
          </a:effectLst>
        </p:spPr>
      </p:pic>
      <p:sp>
        <p:nvSpPr>
          <p:cNvPr id="6" name="Rectangle 5">
            <a:extLst>
              <a:ext uri="{FF2B5EF4-FFF2-40B4-BE49-F238E27FC236}">
                <a16:creationId xmlns:a16="http://schemas.microsoft.com/office/drawing/2014/main" id="{D69B5643-B834-1F6A-2A5E-472CADBFA568}"/>
              </a:ext>
            </a:extLst>
          </p:cNvPr>
          <p:cNvSpPr/>
          <p:nvPr/>
        </p:nvSpPr>
        <p:spPr>
          <a:xfrm>
            <a:off x="2428875" y="5524500"/>
            <a:ext cx="7839075" cy="533400"/>
          </a:xfrm>
          <a:prstGeom prst="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A437600-8762-E67A-2127-E8CA7DCDB726}"/>
              </a:ext>
            </a:extLst>
          </p:cNvPr>
          <p:cNvSpPr/>
          <p:nvPr/>
        </p:nvSpPr>
        <p:spPr>
          <a:xfrm>
            <a:off x="2428874" y="1800225"/>
            <a:ext cx="7839075" cy="533400"/>
          </a:xfrm>
          <a:prstGeom prst="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2523047"/>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8</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926189" y="355909"/>
            <a:ext cx="9570120" cy="743050"/>
          </a:xfrm>
        </p:spPr>
        <p:txBody>
          <a:bodyPr>
            <a:noAutofit/>
          </a:bodyPr>
          <a:lstStyle/>
          <a:p>
            <a:r>
              <a:rPr lang="en-US" sz="2800" b="1" dirty="0">
                <a:solidFill>
                  <a:srgbClr val="002060"/>
                </a:solidFill>
                <a:latin typeface="Georgia" pitchFamily="18" charset="0"/>
              </a:rPr>
              <a:t>“TOP FIVE” Audit </a:t>
            </a:r>
            <a:r>
              <a:rPr lang="en-US" sz="2800" b="1" i="1" dirty="0">
                <a:solidFill>
                  <a:srgbClr val="002060"/>
                </a:solidFill>
                <a:latin typeface="Georgia" pitchFamily="18" charset="0"/>
              </a:rPr>
              <a:t>TECHNICAL</a:t>
            </a:r>
            <a:r>
              <a:rPr lang="en-US" sz="2800" b="1" dirty="0">
                <a:solidFill>
                  <a:srgbClr val="002060"/>
                </a:solidFill>
                <a:latin typeface="Georgia" pitchFamily="18" charset="0"/>
              </a:rPr>
              <a:t> Skills Needed…</a:t>
            </a:r>
            <a:endParaRPr lang="en-US" sz="2800" dirty="0"/>
          </a:p>
        </p:txBody>
      </p:sp>
      <p:pic>
        <p:nvPicPr>
          <p:cNvPr id="15" name="Picture 14">
            <a:extLst>
              <a:ext uri="{FF2B5EF4-FFF2-40B4-BE49-F238E27FC236}">
                <a16:creationId xmlns:a16="http://schemas.microsoft.com/office/drawing/2014/main" id="{50CD9770-BAC8-35B6-3963-1649407FEA83}"/>
              </a:ext>
            </a:extLst>
          </p:cNvPr>
          <p:cNvPicPr>
            <a:picLocks noChangeAspect="1"/>
          </p:cNvPicPr>
          <p:nvPr/>
        </p:nvPicPr>
        <p:blipFill>
          <a:blip r:embed="rId5"/>
          <a:stretch>
            <a:fillRect/>
          </a:stretch>
        </p:blipFill>
        <p:spPr>
          <a:xfrm>
            <a:off x="2857501" y="1547658"/>
            <a:ext cx="6808489" cy="484632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0089793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63D0FCF-6322-236A-5E94-5A306B3B2E0D}"/>
              </a:ext>
            </a:extLst>
          </p:cNvPr>
          <p:cNvPicPr>
            <a:picLocks noChangeAspect="1"/>
          </p:cNvPicPr>
          <p:nvPr/>
        </p:nvPicPr>
        <p:blipFill rotWithShape="1">
          <a:blip r:embed="rId3"/>
          <a:srcRect l="38273" t="906" r="312" b="1100"/>
          <a:stretch/>
        </p:blipFill>
        <p:spPr>
          <a:xfrm>
            <a:off x="-1" y="71120"/>
            <a:ext cx="1535481" cy="6715760"/>
          </a:xfrm>
          <a:prstGeom prst="rect">
            <a:avLst/>
          </a:prstGeom>
        </p:spPr>
      </p:pic>
      <p:sp>
        <p:nvSpPr>
          <p:cNvPr id="2" name="Slide Number Placeholder 1">
            <a:extLst>
              <a:ext uri="{FF2B5EF4-FFF2-40B4-BE49-F238E27FC236}">
                <a16:creationId xmlns:a16="http://schemas.microsoft.com/office/drawing/2014/main" id="{AFE53E0D-3D9A-4F0D-B073-43FD10640F0C}"/>
              </a:ext>
            </a:extLst>
          </p:cNvPr>
          <p:cNvSpPr>
            <a:spLocks noGrp="1"/>
          </p:cNvSpPr>
          <p:nvPr>
            <p:ph type="sldNum" sz="quarter" idx="12"/>
          </p:nvPr>
        </p:nvSpPr>
        <p:spPr/>
        <p:txBody>
          <a:bodyPr/>
          <a:lstStyle/>
          <a:p>
            <a:fld id="{453B71CD-B8DD-42BE-966D-203B68464416}" type="slidenum">
              <a:rPr lang="en-US" smtClean="0"/>
              <a:t>9</a:t>
            </a:fld>
            <a:endParaRPr lang="en-US"/>
          </a:p>
        </p:txBody>
      </p:sp>
      <p:pic>
        <p:nvPicPr>
          <p:cNvPr id="3" name="Picture 2" descr="Logo, company name&#10;&#10;Description automatically generated">
            <a:extLst>
              <a:ext uri="{FF2B5EF4-FFF2-40B4-BE49-F238E27FC236}">
                <a16:creationId xmlns:a16="http://schemas.microsoft.com/office/drawing/2014/main" id="{AC4D7800-D3F9-7585-CD4B-A404BC0FA16C}"/>
              </a:ext>
            </a:extLst>
          </p:cNvPr>
          <p:cNvPicPr>
            <a:picLocks noChangeAspect="1"/>
          </p:cNvPicPr>
          <p:nvPr/>
        </p:nvPicPr>
        <p:blipFill rotWithShape="1">
          <a:blip r:embed="rId4">
            <a:clrChange>
              <a:clrFrom>
                <a:srgbClr val="4066B7"/>
              </a:clrFrom>
              <a:clrTo>
                <a:srgbClr val="4066B7">
                  <a:alpha val="0"/>
                </a:srgbClr>
              </a:clrTo>
            </a:clrChange>
            <a:extLst>
              <a:ext uri="{28A0092B-C50C-407E-A947-70E740481C1C}">
                <a14:useLocalDpi xmlns:a14="http://schemas.microsoft.com/office/drawing/2010/main" val="0"/>
              </a:ext>
            </a:extLst>
          </a:blip>
          <a:srcRect l="10700" t="10232" r="9600" b="10610"/>
          <a:stretch/>
        </p:blipFill>
        <p:spPr>
          <a:xfrm>
            <a:off x="10706995" y="178251"/>
            <a:ext cx="1293609" cy="1330960"/>
          </a:xfrm>
          <a:prstGeom prst="rect">
            <a:avLst/>
          </a:prstGeom>
        </p:spPr>
      </p:pic>
      <p:sp>
        <p:nvSpPr>
          <p:cNvPr id="6" name="Title 1">
            <a:extLst>
              <a:ext uri="{FF2B5EF4-FFF2-40B4-BE49-F238E27FC236}">
                <a16:creationId xmlns:a16="http://schemas.microsoft.com/office/drawing/2014/main" id="{74F1BFF5-AF79-ED98-4CA2-366B20144134}"/>
              </a:ext>
            </a:extLst>
          </p:cNvPr>
          <p:cNvSpPr>
            <a:spLocks noGrp="1"/>
          </p:cNvSpPr>
          <p:nvPr>
            <p:ph type="ctrTitle"/>
          </p:nvPr>
        </p:nvSpPr>
        <p:spPr>
          <a:xfrm>
            <a:off x="926189" y="355909"/>
            <a:ext cx="9570120" cy="675938"/>
          </a:xfrm>
        </p:spPr>
        <p:txBody>
          <a:bodyPr>
            <a:noAutofit/>
          </a:bodyPr>
          <a:lstStyle/>
          <a:p>
            <a:r>
              <a:rPr lang="en-US" sz="2800" b="1" dirty="0">
                <a:solidFill>
                  <a:srgbClr val="002060"/>
                </a:solidFill>
                <a:latin typeface="Georgia" pitchFamily="18" charset="0"/>
              </a:rPr>
              <a:t>“TOP FIVE” Audit </a:t>
            </a:r>
            <a:r>
              <a:rPr lang="en-US" sz="2800" b="1" i="1" dirty="0">
                <a:solidFill>
                  <a:srgbClr val="002060"/>
                </a:solidFill>
                <a:latin typeface="Georgia" pitchFamily="18" charset="0"/>
              </a:rPr>
              <a:t>MANAGEMENT</a:t>
            </a:r>
            <a:r>
              <a:rPr lang="en-US" sz="2800" b="1" dirty="0">
                <a:solidFill>
                  <a:srgbClr val="002060"/>
                </a:solidFill>
                <a:latin typeface="Georgia" pitchFamily="18" charset="0"/>
              </a:rPr>
              <a:t> Skills Needed…</a:t>
            </a:r>
            <a:endParaRPr lang="en-US" sz="4400" dirty="0"/>
          </a:p>
        </p:txBody>
      </p:sp>
      <p:pic>
        <p:nvPicPr>
          <p:cNvPr id="10" name="Picture 9">
            <a:extLst>
              <a:ext uri="{FF2B5EF4-FFF2-40B4-BE49-F238E27FC236}">
                <a16:creationId xmlns:a16="http://schemas.microsoft.com/office/drawing/2014/main" id="{27B27650-9D0C-AFC4-21C0-E055700480B1}"/>
              </a:ext>
            </a:extLst>
          </p:cNvPr>
          <p:cNvPicPr>
            <a:picLocks noChangeAspect="1"/>
          </p:cNvPicPr>
          <p:nvPr/>
        </p:nvPicPr>
        <p:blipFill>
          <a:blip r:embed="rId5"/>
          <a:stretch>
            <a:fillRect/>
          </a:stretch>
        </p:blipFill>
        <p:spPr>
          <a:xfrm>
            <a:off x="2981326" y="1529080"/>
            <a:ext cx="6630646" cy="4846320"/>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31625878"/>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0">
    <wetp:webextensionref xmlns:r="http://schemas.openxmlformats.org/officeDocument/2006/relationships" r:id="rId1"/>
  </wetp:taskpane>
  <wetp:taskpane dockstate="right" visibility="0" width="438" row="1">
    <wetp:webextensionref xmlns:r="http://schemas.openxmlformats.org/officeDocument/2006/relationships" r:id="rId2"/>
  </wetp:taskpane>
  <wetp:taskpane dockstate="right" visibility="0" width="438" row="2">
    <wetp:webextensionref xmlns:r="http://schemas.openxmlformats.org/officeDocument/2006/relationships" r:id="rId3"/>
  </wetp:taskpane>
</wetp:taskpanes>
</file>

<file path=ppt/webextensions/webextension1.xml><?xml version="1.0" encoding="utf-8"?>
<we:webextension xmlns:we="http://schemas.microsoft.com/office/webextensions/webextension/2010/11" id="{A7398918-BA2F-4892-B2FC-56B3168929E6}">
  <we:reference id="wa104178772" version="1.0.0.0" store="en-US" storeType="OMEX"/>
  <we:alternateReferences>
    <we:reference id="WA104178772" version="1.0.0.0" store="WA104178772"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4A518F7B-EDAE-43A2-94A5-7F965FAB68C2}">
  <we:reference id="wa104006972" version="1.0.0.0" store="en-US" storeType="OMEX"/>
  <we:alternateReferences>
    <we:reference id="WA104006972" version="1.0.0.0" store="WA104006972"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B7DEA045-09C7-4AB0-B689-1BFDDCADDE1A}">
  <we:reference id="wa104187975" version="1.0.0.1" store="en-US" storeType="OMEX"/>
  <we:alternateReferences>
    <we:reference id="WA104187975" version="1.0.0.1" store="WA104187975"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2968</TotalTime>
  <Words>3039</Words>
  <Application>Microsoft Office PowerPoint</Application>
  <PresentationFormat>Widescreen</PresentationFormat>
  <Paragraphs>399</Paragraphs>
  <Slides>15</Slides>
  <Notes>15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15</vt:i4>
      </vt:variant>
    </vt:vector>
  </HeadingPairs>
  <TitlesOfParts>
    <vt:vector size="29" baseType="lpstr">
      <vt:lpstr>Abadi</vt:lpstr>
      <vt:lpstr>Amasis MT Pro</vt:lpstr>
      <vt:lpstr>Arial</vt:lpstr>
      <vt:lpstr>Arial Nova Cond</vt:lpstr>
      <vt:lpstr>Bookman Old Style</vt:lpstr>
      <vt:lpstr>Calibri</vt:lpstr>
      <vt:lpstr>Calibri Light</vt:lpstr>
      <vt:lpstr>Eras Medium ITC</vt:lpstr>
      <vt:lpstr>Franklin Gothic Book</vt:lpstr>
      <vt:lpstr>FrankRuehl</vt:lpstr>
      <vt:lpstr>Georgia</vt:lpstr>
      <vt:lpstr>Gill Sans MT</vt:lpstr>
      <vt:lpstr>Segoe UI</vt:lpstr>
      <vt:lpstr>Office Theme</vt:lpstr>
      <vt:lpstr>AUD-FAEC: Training Subcommittee’s</vt:lpstr>
      <vt:lpstr>Survey Purpose</vt:lpstr>
      <vt:lpstr>Question Breakdown</vt:lpstr>
      <vt:lpstr>Demographics</vt:lpstr>
      <vt:lpstr>Certifications</vt:lpstr>
      <vt:lpstr>Funding / Availability</vt:lpstr>
      <vt:lpstr>Preferred Training Delivery Methods</vt:lpstr>
      <vt:lpstr>“TOP FIVE” Audit TECHNICAL Skills Needed…</vt:lpstr>
      <vt:lpstr>“TOP FIVE” Audit MANAGEMENT Skills Needed…</vt:lpstr>
      <vt:lpstr>If INTRODUCTION  to Performance Auditing  course offered…</vt:lpstr>
      <vt:lpstr>If INTERMEDIATE Performance Auditing course offered…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IG Profession: Then and Now</dc:title>
  <dc:creator>Andrew Smith</dc:creator>
  <cp:lastModifiedBy>Andrew Smith</cp:lastModifiedBy>
  <cp:revision>6</cp:revision>
  <dcterms:created xsi:type="dcterms:W3CDTF">2023-05-09T20:31:35Z</dcterms:created>
  <dcterms:modified xsi:type="dcterms:W3CDTF">2023-06-13T16:40:30Z</dcterms:modified>
</cp:coreProperties>
</file>