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60" d="100"/>
          <a:sy n="60" d="100"/>
        </p:scale>
        <p:origin x="819" y="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emailwsu-my.sharepoint.com/personal/evan_stowe_wsu_edu/Documents/Research/Thesis/1-MCP%20Related/alkene%20standard%20curves%20for%201-MCP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pPr>
            <a:r>
              <a:rPr lang="en-US" b="1" dirty="0">
                <a:solidFill>
                  <a:schemeClr val="tx1"/>
                </a:solidFill>
              </a:rPr>
              <a:t>Cis-2-butene Standard Curve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spc="0" baseline="0">
              <a:solidFill>
                <a:schemeClr val="tx1"/>
              </a:solidFill>
              <a:latin typeface="Georgia" panose="02040502050405020303" pitchFamily="18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2601004500802546"/>
          <c:y val="0.14652869460158208"/>
          <c:w val="0.80610663293411378"/>
          <c:h val="0.67651816147837085"/>
        </c:manualLayout>
      </c:layout>
      <c:scatterChart>
        <c:scatterStyle val="lineMarker"/>
        <c:varyColors val="0"/>
        <c:ser>
          <c:idx val="0"/>
          <c:order val="0"/>
          <c:tx>
            <c:v>Cis-2-Butene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38100" cap="rnd">
                <a:solidFill>
                  <a:schemeClr val="tx1"/>
                </a:solidFill>
                <a:prstDash val="sysDot"/>
              </a:ln>
              <a:effectLst/>
            </c:spPr>
            <c:trendlineType val="linear"/>
            <c:dispRSqr val="0"/>
            <c:dispEq val="1"/>
            <c:trendlineLbl>
              <c:layout>
                <c:manualLayout>
                  <c:x val="0.12501045798512953"/>
                  <c:y val="7.3900972774442797E-2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2000" b="0" i="0" u="none" strike="noStrike" kern="1200" baseline="0">
                      <a:solidFill>
                        <a:schemeClr val="tx1"/>
                      </a:solidFill>
                      <a:latin typeface="Georgia" panose="02040502050405020303" pitchFamily="18" charset="0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'[alkene standard curves for 1-MCP.xlsx]Sheet1'!$C$4:$C$19</c:f>
              <c:numCache>
                <c:formatCode>General</c:formatCode>
                <c:ptCount val="16"/>
                <c:pt idx="0">
                  <c:v>69491.333333333328</c:v>
                </c:pt>
                <c:pt idx="3">
                  <c:v>76127.666666666672</c:v>
                </c:pt>
                <c:pt idx="6">
                  <c:v>119411.33333333333</c:v>
                </c:pt>
                <c:pt idx="9">
                  <c:v>208383</c:v>
                </c:pt>
                <c:pt idx="12">
                  <c:v>213043.33333333334</c:v>
                </c:pt>
                <c:pt idx="15">
                  <c:v>526184</c:v>
                </c:pt>
              </c:numCache>
            </c:numRef>
          </c:xVal>
          <c:yVal>
            <c:numRef>
              <c:f>'[alkene standard curves for 1-MCP.xlsx]Sheet1'!$D$4:$D$19</c:f>
              <c:numCache>
                <c:formatCode>General</c:formatCode>
                <c:ptCount val="16"/>
                <c:pt idx="0">
                  <c:v>50</c:v>
                </c:pt>
                <c:pt idx="3">
                  <c:v>100</c:v>
                </c:pt>
                <c:pt idx="6">
                  <c:v>200</c:v>
                </c:pt>
                <c:pt idx="9">
                  <c:v>300</c:v>
                </c:pt>
                <c:pt idx="12">
                  <c:v>500</c:v>
                </c:pt>
                <c:pt idx="15">
                  <c:v>1000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133-45AF-AB7E-C26A147DF8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80481536"/>
        <c:axId val="880480576"/>
        <c:extLst>
          <c:ext xmlns:c15="http://schemas.microsoft.com/office/drawing/2012/chart" uri="{02D57815-91ED-43cb-92C2-25804820EDAC}">
            <c15:filteredScatterSeries>
              <c15:ser>
                <c:idx val="1"/>
                <c:order val="1"/>
                <c:tx>
                  <c:v>1-MCP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</a:ln>
                    <a:effectLst/>
                  </c:spPr>
                </c:marker>
                <c:trendline>
                  <c:spPr>
                    <a:ln w="19050" cap="rnd">
                      <a:solidFill>
                        <a:schemeClr val="accent2"/>
                      </a:solidFill>
                      <a:prstDash val="sysDot"/>
                    </a:ln>
                    <a:effectLst/>
                  </c:spPr>
                  <c:trendlineType val="linear"/>
                  <c:dispRSqr val="0"/>
                  <c:dispEq val="1"/>
                  <c:trendlineLbl>
                    <c:layout>
                      <c:manualLayout>
                        <c:x val="0.12583895652598623"/>
                        <c:y val="7.2813423074590919E-2"/>
                      </c:manualLayout>
                    </c:layout>
                    <c:numFmt formatCode="General" sourceLinked="0"/>
                    <c:spPr>
                      <a:noFill/>
                      <a:ln>
                        <a:noFill/>
                      </a:ln>
                      <a:effectLst/>
                    </c:spPr>
                    <c:txPr>
                      <a:bodyPr rot="0" spcFirstLastPara="1" vertOverflow="ellipsis" vert="horz" wrap="square" anchor="ctr" anchorCtr="1"/>
                      <a:lstStyle/>
                      <a:p>
                        <a:pPr>
                          <a:defRPr sz="2000" b="0" i="0" u="none" strike="noStrike" kern="1200" baseline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defRPr>
                        </a:pPr>
                        <a:endParaRPr lang="en-US"/>
                      </a:p>
                    </c:txPr>
                  </c:trendlineLbl>
                </c:trendline>
                <c:xVal>
                  <c:numRef>
                    <c:extLst>
                      <c:ext uri="{02D57815-91ED-43cb-92C2-25804820EDAC}">
                        <c15:formulaRef>
                          <c15:sqref>'[alkene standard curves for 1-MCP.xlsx]Sheet1'!$C$24:$C$36</c15:sqref>
                        </c15:formulaRef>
                      </c:ext>
                    </c:extLst>
                    <c:numCache>
                      <c:formatCode>General</c:formatCode>
                      <c:ptCount val="13"/>
                      <c:pt idx="0">
                        <c:v>6310</c:v>
                      </c:pt>
                      <c:pt idx="3">
                        <c:v>9966</c:v>
                      </c:pt>
                      <c:pt idx="6">
                        <c:v>19597</c:v>
                      </c:pt>
                      <c:pt idx="9">
                        <c:v>23784</c:v>
                      </c:pt>
                      <c:pt idx="12">
                        <c:v>67188.666666666672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'[alkene standard curves for 1-MCP.xlsx]Sheet1'!$D$24:$D$36</c15:sqref>
                        </c15:formulaRef>
                      </c:ext>
                    </c:extLst>
                    <c:numCache>
                      <c:formatCode>General</c:formatCode>
                      <c:ptCount val="13"/>
                      <c:pt idx="0">
                        <c:v>50</c:v>
                      </c:pt>
                      <c:pt idx="3">
                        <c:v>200</c:v>
                      </c:pt>
                      <c:pt idx="6">
                        <c:v>300</c:v>
                      </c:pt>
                      <c:pt idx="9">
                        <c:v>400</c:v>
                      </c:pt>
                      <c:pt idx="12">
                        <c:v>1000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3-3133-45AF-AB7E-C26A147DF823}"/>
                  </c:ext>
                </c:extLst>
              </c15:ser>
            </c15:filteredScatterSeries>
            <c15:filteredScatterSeries>
              <c15:ser>
                <c:idx val="2"/>
                <c:order val="2"/>
                <c:tx>
                  <c:v>1-Butene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/>
                    </a:solidFill>
                    <a:ln w="9525">
                      <a:solidFill>
                        <a:schemeClr val="accent3"/>
                      </a:solidFill>
                    </a:ln>
                    <a:effectLst/>
                  </c:spPr>
                </c:marker>
                <c:trendline>
                  <c:spPr>
                    <a:ln w="19050" cap="rnd">
                      <a:solidFill>
                        <a:schemeClr val="accent3"/>
                      </a:solidFill>
                      <a:prstDash val="sysDot"/>
                    </a:ln>
                    <a:effectLst/>
                  </c:spPr>
                  <c:trendlineType val="linear"/>
                  <c:dispRSqr val="0"/>
                  <c:dispEq val="1"/>
                  <c:trendlineLbl>
                    <c:layout>
                      <c:manualLayout>
                        <c:x val="4.3498208462352833E-2"/>
                        <c:y val="0.11962743518446332"/>
                      </c:manualLayout>
                    </c:layout>
                    <c:numFmt formatCode="General" sourceLinked="0"/>
                    <c:spPr>
                      <a:noFill/>
                      <a:ln>
                        <a:noFill/>
                      </a:ln>
                      <a:effectLst/>
                    </c:spPr>
                    <c:txPr>
                      <a:bodyPr rot="0" spcFirstLastPara="1" vertOverflow="ellipsis" vert="horz" wrap="square" anchor="ctr" anchorCtr="1"/>
                      <a:lstStyle/>
                      <a:p>
                        <a:pPr>
                          <a:defRPr sz="2000" b="0" i="0" u="none" strike="noStrike" kern="1200" baseline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defRPr>
                        </a:pPr>
                        <a:endParaRPr lang="en-US"/>
                      </a:p>
                    </c:txPr>
                  </c:trendlineLbl>
                </c:trendline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'[alkene standard curves for 1-MCP.xlsx]Sheet1'!$C$41:$C$56</c15:sqref>
                        </c15:formulaRef>
                      </c:ext>
                    </c:extLst>
                    <c:numCache>
                      <c:formatCode>General</c:formatCode>
                      <c:ptCount val="16"/>
                      <c:pt idx="0">
                        <c:v>34587.333333333336</c:v>
                      </c:pt>
                      <c:pt idx="3">
                        <c:v>74283.666666666672</c:v>
                      </c:pt>
                      <c:pt idx="6">
                        <c:v>175518.33333333334</c:v>
                      </c:pt>
                      <c:pt idx="9">
                        <c:v>252696.33333333334</c:v>
                      </c:pt>
                      <c:pt idx="12">
                        <c:v>489207.66666666669</c:v>
                      </c:pt>
                      <c:pt idx="15">
                        <c:v>910529.66666666663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'[alkene standard curves for 1-MCP.xlsx]Sheet1'!$D$41:$D$56</c15:sqref>
                        </c15:formulaRef>
                      </c:ext>
                    </c:extLst>
                    <c:numCache>
                      <c:formatCode>General</c:formatCode>
                      <c:ptCount val="16"/>
                      <c:pt idx="0">
                        <c:v>50</c:v>
                      </c:pt>
                      <c:pt idx="3">
                        <c:v>100</c:v>
                      </c:pt>
                      <c:pt idx="6">
                        <c:v>200</c:v>
                      </c:pt>
                      <c:pt idx="9">
                        <c:v>300</c:v>
                      </c:pt>
                      <c:pt idx="12">
                        <c:v>500</c:v>
                      </c:pt>
                      <c:pt idx="15">
                        <c:v>1000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3133-45AF-AB7E-C26A147DF823}"/>
                  </c:ext>
                </c:extLst>
              </c15:ser>
            </c15:filteredScatterSeries>
          </c:ext>
        </c:extLst>
      </c:scatterChart>
      <c:valAx>
        <c:axId val="8804815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/>
                    </a:solidFill>
                    <a:latin typeface="Georgia" panose="02040502050405020303" pitchFamily="18" charset="0"/>
                    <a:ea typeface="+mn-ea"/>
                    <a:cs typeface="+mn-cs"/>
                  </a:defRPr>
                </a:pPr>
                <a:r>
                  <a:rPr lang="en-US">
                    <a:solidFill>
                      <a:schemeClr val="tx1"/>
                    </a:solidFill>
                  </a:rPr>
                  <a:t>Area under curve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/>
                  </a:solidFill>
                  <a:latin typeface="Georgia" panose="02040502050405020303" pitchFamily="18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pPr>
            <a:endParaRPr lang="en-US"/>
          </a:p>
        </c:txPr>
        <c:crossAx val="880480576"/>
        <c:crosses val="autoZero"/>
        <c:crossBetween val="midCat"/>
      </c:valAx>
      <c:valAx>
        <c:axId val="8804805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/>
                    </a:solidFill>
                    <a:latin typeface="Georgia" panose="02040502050405020303" pitchFamily="18" charset="0"/>
                    <a:ea typeface="+mn-ea"/>
                    <a:cs typeface="+mn-cs"/>
                  </a:defRPr>
                </a:pPr>
                <a:r>
                  <a:rPr lang="en-US">
                    <a:solidFill>
                      <a:schemeClr val="tx1"/>
                    </a:solidFill>
                  </a:rPr>
                  <a:t>Concentration (ppb)</a:t>
                </a:r>
              </a:p>
            </c:rich>
          </c:tx>
          <c:layout>
            <c:manualLayout>
              <c:xMode val="edge"/>
              <c:yMode val="edge"/>
              <c:x val="1.49514079242462E-2"/>
              <c:y val="0.4134738643562970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/>
                  </a:solidFill>
                  <a:latin typeface="Georgia" panose="02040502050405020303" pitchFamily="18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Georgia" panose="02040502050405020303" pitchFamily="18" charset="0"/>
                <a:ea typeface="+mn-ea"/>
                <a:cs typeface="+mn-cs"/>
              </a:defRPr>
            </a:pPr>
            <a:endParaRPr lang="en-US"/>
          </a:p>
        </c:txPr>
        <c:crossAx val="88048153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egendEntry>
        <c:idx val="1"/>
        <c:delete val="1"/>
      </c:legendEntry>
      <c:layout>
        <c:manualLayout>
          <c:xMode val="edge"/>
          <c:yMode val="edge"/>
          <c:x val="0.13465730196163159"/>
          <c:y val="0.15431908981509143"/>
          <c:w val="0.16791020882388988"/>
          <c:h val="7.965198910142917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/>
              </a:solidFill>
              <a:latin typeface="Georgia" panose="02040502050405020303" pitchFamily="18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 sz="2000">
          <a:latin typeface="Georgia" panose="02040502050405020303" pitchFamily="18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DCA4FB-A21B-7E7D-ACD1-1072C072C2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F40F0BD-B6C4-EF97-B408-3B9D8EEB84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01CA1-375B-553A-1882-F5997E1841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050E2-DD0E-4684-9CC4-AFB2CD3A64E1}" type="datetimeFigureOut">
              <a:rPr lang="en-US" smtClean="0"/>
              <a:t>8/24/2023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7A3391-2546-1BE3-8F01-D6091BCC0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D87612-73C4-AB0E-FB73-7271B0856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BDA4C-5451-40E3-A4BF-3AAFB9E3F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825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09B305-73C1-64B7-2846-57CA2EE32B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A6E8A6-D2E7-463C-7D45-0C34B1539D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1AEE9E-A60F-07A8-6CD5-4F9B0A21E1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050E2-DD0E-4684-9CC4-AFB2CD3A64E1}" type="datetimeFigureOut">
              <a:rPr lang="en-US" smtClean="0"/>
              <a:t>8/24/2023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A53BBA-2BA2-CF63-0361-5875948132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BBC0B-E31C-8499-8FA9-EE723CE1F7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BDA4C-5451-40E3-A4BF-3AAFB9E3F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74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09E4853-A750-6470-0CF1-8F3E3F4A26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960DD2-DEF0-5914-9B74-9C88FA0D72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53FDB8-206D-0A19-3877-C6631E3C2C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050E2-DD0E-4684-9CC4-AFB2CD3A64E1}" type="datetimeFigureOut">
              <a:rPr lang="en-US" smtClean="0"/>
              <a:t>8/24/2023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94135A-BBBF-6635-0EDA-4107D7A22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718C19-42D8-A3F1-EB66-B85DEC422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BDA4C-5451-40E3-A4BF-3AAFB9E3F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60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4EE8B4-92A7-D2CF-A032-ED54DD4D7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78D59F-C92B-ECEB-F346-4E0115BE86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6648E5-783F-AD9D-320B-F607D486BC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050E2-DD0E-4684-9CC4-AFB2CD3A64E1}" type="datetimeFigureOut">
              <a:rPr lang="en-US" smtClean="0"/>
              <a:t>8/24/2023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EBF5E8-3618-BC78-7B6C-F7D14F2BCE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481467-D581-445A-C8FF-3E83D8026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BDA4C-5451-40E3-A4BF-3AAFB9E3F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683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C6A6EE-40D6-C096-FD3F-CA6B730D69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BC4E52-BE3B-A436-204C-8091EB5165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E2F4DA-C4A2-EB84-1EFE-4F33EE0032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050E2-DD0E-4684-9CC4-AFB2CD3A64E1}" type="datetimeFigureOut">
              <a:rPr lang="en-US" smtClean="0"/>
              <a:t>8/24/2023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259864-BEB0-59A9-B66E-80D944697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2D203C-2193-6396-6633-1CE146FD0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BDA4C-5451-40E3-A4BF-3AAFB9E3F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759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8DAE2-C438-7C18-B86E-AA69C3B94C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D43319-3B16-9644-4276-4D49855684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BD4038-AA8F-37A4-1D9E-CE568D95D7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219AB0-487E-13BD-55C0-B761EED5E1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050E2-DD0E-4684-9CC4-AFB2CD3A64E1}" type="datetimeFigureOut">
              <a:rPr lang="en-US" smtClean="0"/>
              <a:t>8/24/2023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0B9457-FD3B-CC0C-D7C6-FA48B6F5E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F2A11F-2243-563E-5FDB-0B3B9CF526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BDA4C-5451-40E3-A4BF-3AAFB9E3F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914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6956A7-41D1-FB95-DCDC-992D0299A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7E5399-FA8D-5E2D-2CC5-387DE3317E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7999B7-C66C-B287-175B-ACB0D48379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6207E6D-BDC1-DCDB-CEB4-5917CD00D6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21F4D5D-EDBD-9642-8569-8517E5533A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5D19574-0BAA-F4D7-0573-C3F75E5C4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050E2-DD0E-4684-9CC4-AFB2CD3A64E1}" type="datetimeFigureOut">
              <a:rPr lang="en-US" smtClean="0"/>
              <a:t>8/24/2023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9D04CC6-4798-E456-659E-9CB0A64311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496AA68-3692-B9E6-CD9E-60693E9BC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BDA4C-5451-40E3-A4BF-3AAFB9E3F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130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C7C64-8764-47B5-C29D-86C06CB83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E182053-29F0-5732-B84B-002835525B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050E2-DD0E-4684-9CC4-AFB2CD3A64E1}" type="datetimeFigureOut">
              <a:rPr lang="en-US" smtClean="0"/>
              <a:t>8/24/2023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AE70BF-B12F-5B53-AC2A-EB435563F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97BFA0-8946-344B-6CCA-E16FE913D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BDA4C-5451-40E3-A4BF-3AAFB9E3F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472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673EEB0-EBD3-BE74-156C-02B8E491E3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050E2-DD0E-4684-9CC4-AFB2CD3A64E1}" type="datetimeFigureOut">
              <a:rPr lang="en-US" smtClean="0"/>
              <a:t>8/24/2023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F51462-7322-3336-9F75-CB966A71D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838967-A657-F2C5-579C-45ED7B4CB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BDA4C-5451-40E3-A4BF-3AAFB9E3F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726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F5B8E3-7A3A-5DA7-EF53-C1A17051B3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4FD195-6F28-8F53-38A5-1BB4335A08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8C6415-47B0-16BE-95EB-5B6932F099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F31498-FD6F-1294-E2AD-8132BB345E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050E2-DD0E-4684-9CC4-AFB2CD3A64E1}" type="datetimeFigureOut">
              <a:rPr lang="en-US" smtClean="0"/>
              <a:t>8/24/2023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7112E-0E7A-80DA-881A-7EBFD392B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B784DE-4F28-A83F-E3AD-D0FA7BCD3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BDA4C-5451-40E3-A4BF-3AAFB9E3F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258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21182-5281-0EA9-E02F-FB8DB31B8E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D5D6CD1-BB6A-A434-AF31-4D7AD75A074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011B17-CE15-8A99-8E87-75875D7C01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DEEC04-07DF-6630-7423-6CB896694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050E2-DD0E-4684-9CC4-AFB2CD3A64E1}" type="datetimeFigureOut">
              <a:rPr lang="en-US" smtClean="0"/>
              <a:t>8/24/2023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F2AB28-015E-A97E-247E-EA508D7E87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88BE54-A4F6-2560-A0EE-4BEBB15DD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BDA4C-5451-40E3-A4BF-3AAFB9E3F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911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7643FC-7E15-5351-0719-B208AFFBA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F187C1-AB7A-BB86-F758-EF169458E7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E5B1DB-6EC2-A6B9-B931-BDAD1825FD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5050E2-DD0E-4684-9CC4-AFB2CD3A64E1}" type="datetimeFigureOut">
              <a:rPr lang="en-US" smtClean="0"/>
              <a:t>8/24/2023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F42806-E3CB-5A94-D2FF-83E3904DA7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E878AF-FCB0-8185-9805-B1B1D7B517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9BDA4C-5451-40E3-A4BF-3AAFB9E3FA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422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D3486810-F835-0F50-C8B9-71C308F956C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16769748"/>
              </p:ext>
            </p:extLst>
          </p:nvPr>
        </p:nvGraphicFramePr>
        <p:xfrm>
          <a:off x="397566" y="174929"/>
          <a:ext cx="11489634" cy="57328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D159D716-5296-6B72-90A8-62EABC08E0ED}"/>
              </a:ext>
            </a:extLst>
          </p:cNvPr>
          <p:cNvSpPr txBox="1"/>
          <p:nvPr/>
        </p:nvSpPr>
        <p:spPr>
          <a:xfrm>
            <a:off x="963433" y="6136283"/>
            <a:ext cx="10581197" cy="4633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b="1" i="0" kern="100" dirty="0"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 S1</a:t>
            </a:r>
            <a:r>
              <a:rPr lang="en-US" sz="1800" i="0" kern="100" dirty="0"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Cis-2-butene standard curve (50-1000 ppb) generated in 110L Cleatech chambers.</a:t>
            </a:r>
            <a:endParaRPr lang="en-US" sz="1100" i="1" kern="100" dirty="0">
              <a:effectLst/>
              <a:latin typeface="Georgia" panose="020405020504050203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95252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25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Georgia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Amit Dhingra</dc:creator>
  <cp:lastModifiedBy>Amit Dhingra</cp:lastModifiedBy>
  <cp:revision>5</cp:revision>
  <dcterms:created xsi:type="dcterms:W3CDTF">2023-08-24T20:06:04Z</dcterms:created>
  <dcterms:modified xsi:type="dcterms:W3CDTF">2023-08-24T20:22:35Z</dcterms:modified>
</cp:coreProperties>
</file>