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819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b="1"/>
              <a:t>1-butene Standard Curve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01319065885995"/>
          <c:y val="0.16406793533865358"/>
          <c:w val="0.83323490321735882"/>
          <c:h val="0.66648943283562856"/>
        </c:manualLayout>
      </c:layout>
      <c:scatterChart>
        <c:scatterStyle val="lineMarker"/>
        <c:varyColors val="0"/>
        <c:ser>
          <c:idx val="2"/>
          <c:order val="2"/>
          <c:tx>
            <c:v>1-Butene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38100" cap="rnd">
                <a:solidFill>
                  <a:sysClr val="windowText" lastClr="000000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4.3498208462352833E-2"/>
                  <c:y val="0.1196274351844633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tx1"/>
                      </a:solidFill>
                      <a:latin typeface="Georgia" panose="02040502050405020303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'[alkene standard curves for 1-MCP.xlsx]Sheet1'!$C$41:$C$56</c:f>
              <c:numCache>
                <c:formatCode>General</c:formatCode>
                <c:ptCount val="16"/>
                <c:pt idx="0">
                  <c:v>34587.333333333336</c:v>
                </c:pt>
                <c:pt idx="3">
                  <c:v>74283.666666666672</c:v>
                </c:pt>
                <c:pt idx="6">
                  <c:v>175518.33333333334</c:v>
                </c:pt>
                <c:pt idx="9">
                  <c:v>252696.33333333334</c:v>
                </c:pt>
                <c:pt idx="12">
                  <c:v>489207.66666666669</c:v>
                </c:pt>
                <c:pt idx="15">
                  <c:v>910529.66666666663</c:v>
                </c:pt>
              </c:numCache>
            </c:numRef>
          </c:xVal>
          <c:yVal>
            <c:numRef>
              <c:f>'[alkene standard curves for 1-MCP.xlsx]Sheet1'!$D$41:$D$56</c:f>
              <c:numCache>
                <c:formatCode>General</c:formatCode>
                <c:ptCount val="16"/>
                <c:pt idx="0">
                  <c:v>50</c:v>
                </c:pt>
                <c:pt idx="3">
                  <c:v>100</c:v>
                </c:pt>
                <c:pt idx="6">
                  <c:v>200</c:v>
                </c:pt>
                <c:pt idx="9">
                  <c:v>300</c:v>
                </c:pt>
                <c:pt idx="12">
                  <c:v>500</c:v>
                </c:pt>
                <c:pt idx="15">
                  <c:v>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46D-4253-9407-0322C6B985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0481536"/>
        <c:axId val="880480576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v>Cis-2-Butene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1"/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1"/>
                  <c:trendlineLbl>
                    <c:layout>
                      <c:manualLayout>
                        <c:x val="0.12501045798512953"/>
                        <c:y val="7.3900972774442797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2000" b="0" i="0" u="none" strike="noStrike" kern="1200" baseline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  <a:ea typeface="+mn-ea"/>
                            <a:cs typeface="+mn-cs"/>
                          </a:defRPr>
                        </a:pPr>
                        <a:endParaRPr lang="en-US"/>
                      </a:p>
                    </c:txPr>
                  </c:trendlineLbl>
                </c:trendline>
                <c:xVal>
                  <c:numRef>
                    <c:extLst>
                      <c:ext uri="{02D57815-91ED-43cb-92C2-25804820EDAC}">
                        <c15:formulaRef>
                          <c15:sqref>'[alkene standard curves for 1-MCP.xlsx]Sheet1'!$C$4:$C$19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69491.333333333328</c:v>
                      </c:pt>
                      <c:pt idx="3">
                        <c:v>76127.666666666672</c:v>
                      </c:pt>
                      <c:pt idx="6">
                        <c:v>119411.33333333333</c:v>
                      </c:pt>
                      <c:pt idx="9">
                        <c:v>208383</c:v>
                      </c:pt>
                      <c:pt idx="12">
                        <c:v>213043.33333333334</c:v>
                      </c:pt>
                      <c:pt idx="15">
                        <c:v>526184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'[alkene standard curves for 1-MCP.xlsx]Sheet1'!$D$4:$D$19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50</c:v>
                      </c:pt>
                      <c:pt idx="3">
                        <c:v>100</c:v>
                      </c:pt>
                      <c:pt idx="6">
                        <c:v>200</c:v>
                      </c:pt>
                      <c:pt idx="9">
                        <c:v>300</c:v>
                      </c:pt>
                      <c:pt idx="12">
                        <c:v>500</c:v>
                      </c:pt>
                      <c:pt idx="15">
                        <c:v>1000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546D-4253-9407-0322C6B98580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v>1-MCP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2"/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1"/>
                  <c:trendlineLbl>
                    <c:layout>
                      <c:manualLayout>
                        <c:x val="0.12583895652598623"/>
                        <c:y val="7.2813423074590919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2000" b="0" i="0" u="none" strike="noStrike" kern="1200" baseline="0">
                            <a:solidFill>
                              <a:schemeClr val="tx1"/>
                            </a:solidFill>
                            <a:latin typeface="Georgia" panose="02040502050405020303" pitchFamily="18" charset="0"/>
                            <a:ea typeface="+mn-ea"/>
                            <a:cs typeface="+mn-cs"/>
                          </a:defRPr>
                        </a:pPr>
                        <a:endParaRPr lang="en-US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'[alkene standard curves for 1-MCP.xlsx]Sheet1'!$C$24:$C$36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6310</c:v>
                      </c:pt>
                      <c:pt idx="3">
                        <c:v>9966</c:v>
                      </c:pt>
                      <c:pt idx="6">
                        <c:v>19597</c:v>
                      </c:pt>
                      <c:pt idx="9">
                        <c:v>23784</c:v>
                      </c:pt>
                      <c:pt idx="12">
                        <c:v>67188.666666666672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'[alkene standard curves for 1-MCP.xlsx]Sheet1'!$D$24:$D$36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50</c:v>
                      </c:pt>
                      <c:pt idx="3">
                        <c:v>200</c:v>
                      </c:pt>
                      <c:pt idx="6">
                        <c:v>300</c:v>
                      </c:pt>
                      <c:pt idx="9">
                        <c:v>400</c:v>
                      </c:pt>
                      <c:pt idx="12">
                        <c:v>1000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546D-4253-9407-0322C6B98580}"/>
                  </c:ext>
                </c:extLst>
              </c15:ser>
            </c15:filteredScatterSeries>
          </c:ext>
        </c:extLst>
      </c:scatterChart>
      <c:valAx>
        <c:axId val="880481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r>
                  <a:rPr lang="en-US"/>
                  <a:t>Area under curve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Georgia" panose="020405020504050203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880480576"/>
        <c:crosses val="autoZero"/>
        <c:crossBetween val="midCat"/>
      </c:valAx>
      <c:valAx>
        <c:axId val="88048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r>
                  <a:rPr lang="en-US"/>
                  <a:t>concentration (ppb)</a:t>
                </a:r>
              </a:p>
            </c:rich>
          </c:tx>
          <c:layout>
            <c:manualLayout>
              <c:xMode val="edge"/>
              <c:yMode val="edge"/>
              <c:x val="1.49514079242462E-2"/>
              <c:y val="0.413473864356297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Georgia" panose="020405020504050203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880481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12728436780016442"/>
          <c:y val="0.17962654155945545"/>
          <c:w val="0.1398200517971579"/>
          <c:h val="8.48896896479123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ysClr val="windowText" lastClr="000000"/>
      </a:solidFill>
    </a:ln>
    <a:effectLst/>
  </c:spPr>
  <c:txPr>
    <a:bodyPr/>
    <a:lstStyle/>
    <a:p>
      <a:pPr>
        <a:defRPr sz="2000">
          <a:solidFill>
            <a:schemeClr val="tx1"/>
          </a:solidFill>
          <a:latin typeface="Georgia" panose="02040502050405020303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4892E-39C5-41E9-E7D9-1DFB12E8A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13DFCD-E82F-E145-7EE3-9C0AC9664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DCB4B-0E0D-C305-58CE-32FEC658B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EB62F1-7DC2-72A6-8C11-F406B0EDE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CC5437-D660-8F9E-4F74-339E60D6E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0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5603-4E5B-AA79-CB45-CF5758DE9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43B72C-20B3-1AEF-7350-B6218C75D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7C2C8-785E-BC04-C1F3-825AB89BB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EEA46-656E-F0B9-188F-3E152762B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FF1B9-0E9F-D320-A294-74EF7FCA3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0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362810-415D-5157-908A-1D5866DD41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858B14-E1D7-DE84-6398-41CD77BE2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DE4A5-C2A5-9723-1D08-1AAB7D06F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471EC-AC68-3BB2-F8F1-4C52CBBA7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3394B-EDC1-E0B2-E812-0C0CF12B6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73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ABF41-964E-F0CA-C255-AE747BE04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8A48AB-2A55-F65F-0D3E-E4F0957BDE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1789A-B151-3EAC-F807-B0765FFC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2B234-F3FE-1EA9-A9F4-F2A94AB46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6C96B-18D6-40B2-0816-C842DA7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14474-0655-030D-A833-7F6DAF1BE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0A8F5-E683-DE34-AD01-E2D2E6FFC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C6AEA-EA64-3A74-D7BF-7FEA89000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6A034-A7E3-2F40-8626-FCFBF4FB9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1277A-3FEC-FBE4-785C-F2228E82D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364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50A26-3442-177E-830B-6BFA470B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C42DFD-9366-0633-D165-8B8AEE1C6A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48363-E66C-CC12-A592-1E8E5BD78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E3E34-0099-9D3E-02AF-7AFB86AC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B1B164-328B-839C-2A92-DB60FC878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8D1C3-078A-7247-6D55-A57EB04BC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1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1BA4D-7616-8062-92B3-B4EA3900B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548F6D-936E-0E62-E1EC-A22DCC72D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75FA37-40EC-7A7B-D269-069353D97F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28E763-CC93-E7C8-5274-5DDCC2AE98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FB0DA07-368F-A98C-FBB6-6A0899743C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F3EF32-8405-C6B5-5DE3-F0DD9E8B3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A98116-298E-E86C-DFF6-4E8998408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F226ED-D1CE-E335-48D3-835DFCE8D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39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3E0BE-B6C8-F6A6-6F05-0DFB50BCA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E95E5F-3653-110D-D97B-6BC63FC44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9F5D1E-3F78-0E3B-CE27-60A293E0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5DE219-0614-6372-EB23-6C5F872D9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2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CCCC2C-C4D2-BDD0-D02E-BEB11FEE3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BC6CB-CFCA-2F0D-43F9-2C0E3EEE2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673C4-A5A6-4C43-C2A2-DB7D2D177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019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56CD5-38A3-CE2B-85B0-F231056AB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1603EC-6131-96EA-F7AA-8915EC0487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304DA-D595-C7D3-E6D4-E5393163E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121406-B6DD-D67D-9FF1-D7E5D8CA7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0321FA-BBF6-4929-4399-EB7A6F42D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F9DED-7C12-ACC1-B91D-0224ED7F0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6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FA5AF-4AA5-D6DB-5836-076872A89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275340-DE6E-7E2C-52C0-35D6245B49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141201-5674-A91C-AE1B-54392B13C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5398B-36DC-53B7-54E2-F75522B97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0BE79-2B9A-3FC4-8EF7-BA3754D9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195CFC-CD71-72F6-27AF-CA0C8B184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5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0C8C26-BFCE-CD24-B035-EB4688BD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F36FB8-D8A5-0A02-2194-07975448C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2C4DE-CD26-2AE9-C0E0-BFE0B1CBB0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D4AF7-3C65-4693-AECB-8999ABFAFBC4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73837-B29A-BE4E-009A-64E616DD51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3010A0-6111-F495-556B-E216B6941E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14619-62C3-4A28-8763-F40BB60C0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92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3486810-F835-0F50-C8B9-71C308F956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42070305"/>
              </p:ext>
            </p:extLst>
          </p:nvPr>
        </p:nvGraphicFramePr>
        <p:xfrm>
          <a:off x="200108" y="238539"/>
          <a:ext cx="11791784" cy="5616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45790F-07D8-4085-045C-B6FAB99B383E}"/>
              </a:ext>
            </a:extLst>
          </p:cNvPr>
          <p:cNvSpPr txBox="1"/>
          <p:nvPr/>
        </p:nvSpPr>
        <p:spPr>
          <a:xfrm>
            <a:off x="655982" y="6101756"/>
            <a:ext cx="10781969" cy="457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i="0" kern="1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S2</a:t>
            </a:r>
            <a:r>
              <a:rPr lang="en-US" sz="1800" i="0" kern="10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1-butene standard curve (50-1000 ppb) generated in 110L Cleatech chambers.</a:t>
            </a:r>
            <a:endParaRPr lang="en-US" sz="1100" i="1" kern="100" dirty="0">
              <a:solidFill>
                <a:srgbClr val="44546A"/>
              </a:solidFill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50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Dhingra</dc:creator>
  <cp:lastModifiedBy>Amit Dhingra</cp:lastModifiedBy>
  <cp:revision>1</cp:revision>
  <dcterms:created xsi:type="dcterms:W3CDTF">2023-08-24T20:12:14Z</dcterms:created>
  <dcterms:modified xsi:type="dcterms:W3CDTF">2023-08-24T20:15:52Z</dcterms:modified>
</cp:coreProperties>
</file>