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316" r:id="rId2"/>
  </p:sldIdLst>
  <p:sldSz cx="7559675" cy="10080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19B861"/>
    <a:srgbClr val="FEDADA"/>
    <a:srgbClr val="007636"/>
    <a:srgbClr val="008E40"/>
    <a:srgbClr val="1C854C"/>
    <a:srgbClr val="339933"/>
    <a:srgbClr val="CC00CC"/>
    <a:srgbClr val="FCC4D0"/>
    <a:srgbClr val="83FF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639" autoAdjust="0"/>
    <p:restoredTop sz="95434" autoAdjust="0"/>
  </p:normalViewPr>
  <p:slideViewPr>
    <p:cSldViewPr snapToGrid="0">
      <p:cViewPr varScale="1">
        <p:scale>
          <a:sx n="119" d="100"/>
          <a:sy n="119" d="100"/>
        </p:scale>
        <p:origin x="744" y="192"/>
      </p:cViewPr>
      <p:guideLst/>
    </p:cSldViewPr>
  </p:slideViewPr>
  <p:notesTextViewPr>
    <p:cViewPr>
      <p:scale>
        <a:sx n="66" d="100"/>
        <a:sy n="66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4A26A9-0F8B-4093-B0BB-318AEB8FC3D9}" type="datetimeFigureOut">
              <a:rPr lang="zh-CN" altLang="en-US" smtClean="0"/>
              <a:t>2023/4/13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73300" y="1143000"/>
            <a:ext cx="2311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F0CF0C-16A3-4A08-8E6A-D1CC9DA790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5943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649770"/>
            <a:ext cx="6425724" cy="3509551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294662"/>
            <a:ext cx="5669756" cy="2433817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64E5B-E56D-41A3-8887-583D22648B60}" type="datetimeFigureOut">
              <a:rPr lang="zh-CN" altLang="en-US" smtClean="0"/>
              <a:t>2023/4/13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AC147-4609-43F5-9A1A-629A27B3DA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0887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64E5B-E56D-41A3-8887-583D22648B60}" type="datetimeFigureOut">
              <a:rPr lang="zh-CN" altLang="en-US" smtClean="0"/>
              <a:t>2023/4/13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AC147-4609-43F5-9A1A-629A27B3DA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5195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36700"/>
            <a:ext cx="1630055" cy="854286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36700"/>
            <a:ext cx="4795669" cy="854286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64E5B-E56D-41A3-8887-583D22648B60}" type="datetimeFigureOut">
              <a:rPr lang="zh-CN" altLang="en-US" smtClean="0"/>
              <a:t>2023/4/13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AC147-4609-43F5-9A1A-629A27B3DA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2509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64E5B-E56D-41A3-8887-583D22648B60}" type="datetimeFigureOut">
              <a:rPr lang="zh-CN" altLang="en-US" smtClean="0"/>
              <a:t>2023/4/13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AC147-4609-43F5-9A1A-629A27B3DA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053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513159"/>
            <a:ext cx="6520220" cy="4193259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6746088"/>
            <a:ext cx="6520220" cy="2205136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64E5B-E56D-41A3-8887-583D22648B60}" type="datetimeFigureOut">
              <a:rPr lang="zh-CN" altLang="en-US" smtClean="0"/>
              <a:t>2023/4/13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AC147-4609-43F5-9A1A-629A27B3DA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5157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683500"/>
            <a:ext cx="3212862" cy="639606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683500"/>
            <a:ext cx="3212862" cy="639606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64E5B-E56D-41A3-8887-583D22648B60}" type="datetimeFigureOut">
              <a:rPr lang="zh-CN" altLang="en-US" smtClean="0"/>
              <a:t>2023/4/13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AC147-4609-43F5-9A1A-629A27B3DA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43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36702"/>
            <a:ext cx="6520220" cy="194845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471154"/>
            <a:ext cx="3198096" cy="1211074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682228"/>
            <a:ext cx="3198096" cy="541600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471154"/>
            <a:ext cx="3213847" cy="1211074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682228"/>
            <a:ext cx="3213847" cy="541600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64E5B-E56D-41A3-8887-583D22648B60}" type="datetimeFigureOut">
              <a:rPr lang="zh-CN" altLang="en-US" smtClean="0"/>
              <a:t>2023/4/13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AC147-4609-43F5-9A1A-629A27B3DA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3973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64E5B-E56D-41A3-8887-583D22648B60}" type="datetimeFigureOut">
              <a:rPr lang="zh-CN" altLang="en-US" smtClean="0"/>
              <a:t>2023/4/13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AC147-4609-43F5-9A1A-629A27B3DA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079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64E5B-E56D-41A3-8887-583D22648B60}" type="datetimeFigureOut">
              <a:rPr lang="zh-CN" altLang="en-US" smtClean="0"/>
              <a:t>2023/4/13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AC147-4609-43F5-9A1A-629A27B3DA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0505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672042"/>
            <a:ext cx="2438192" cy="235214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451426"/>
            <a:ext cx="3827085" cy="716377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024188"/>
            <a:ext cx="2438192" cy="5602681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64E5B-E56D-41A3-8887-583D22648B60}" type="datetimeFigureOut">
              <a:rPr lang="zh-CN" altLang="en-US" smtClean="0"/>
              <a:t>2023/4/13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AC147-4609-43F5-9A1A-629A27B3DA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8040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672042"/>
            <a:ext cx="2438192" cy="235214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451426"/>
            <a:ext cx="3827085" cy="716377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024188"/>
            <a:ext cx="2438192" cy="5602681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64E5B-E56D-41A3-8887-583D22648B60}" type="datetimeFigureOut">
              <a:rPr lang="zh-CN" altLang="en-US" smtClean="0"/>
              <a:t>2023/4/13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AC147-4609-43F5-9A1A-629A27B3DA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152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36702"/>
            <a:ext cx="6520220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683500"/>
            <a:ext cx="6520220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343248"/>
            <a:ext cx="1700927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764E5B-E56D-41A3-8887-583D22648B60}" type="datetimeFigureOut">
              <a:rPr lang="zh-CN" altLang="en-US" smtClean="0"/>
              <a:t>2023/4/13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343248"/>
            <a:ext cx="2551390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343248"/>
            <a:ext cx="1700927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AC147-4609-43F5-9A1A-629A27B3DA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17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Relationship Id="rId9" Type="http://schemas.openxmlformats.org/officeDocument/2006/relationships/image" Target="../media/image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直接连接符 40">
            <a:extLst>
              <a:ext uri="{FF2B5EF4-FFF2-40B4-BE49-F238E27FC236}">
                <a16:creationId xmlns:a16="http://schemas.microsoft.com/office/drawing/2014/main" id="{28022C65-99B3-421C-BCCE-1CCDD0DA0383}"/>
              </a:ext>
            </a:extLst>
          </p:cNvPr>
          <p:cNvCxnSpPr/>
          <p:nvPr/>
        </p:nvCxnSpPr>
        <p:spPr bwMode="auto">
          <a:xfrm rot="5400000">
            <a:off x="3470296" y="1093348"/>
            <a:ext cx="1764000" cy="1233"/>
          </a:xfrm>
          <a:prstGeom prst="line">
            <a:avLst/>
          </a:prstGeom>
          <a:ln w="952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55">
            <a:extLst>
              <a:ext uri="{FF2B5EF4-FFF2-40B4-BE49-F238E27FC236}">
                <a16:creationId xmlns:a16="http://schemas.microsoft.com/office/drawing/2014/main" id="{6099145B-13DC-447E-9464-50E0237C3EC3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3318036" y="846007"/>
            <a:ext cx="3780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olid"/>
            <a:round/>
            <a:headEnd/>
            <a:tailEnd/>
          </a:ln>
        </p:spPr>
      </p:cxnSp>
      <p:sp>
        <p:nvSpPr>
          <p:cNvPr id="43" name="TextBox 52">
            <a:extLst>
              <a:ext uri="{FF2B5EF4-FFF2-40B4-BE49-F238E27FC236}">
                <a16:creationId xmlns:a16="http://schemas.microsoft.com/office/drawing/2014/main" id="{6F50D6B9-FD2D-48CD-8B84-B5F279878D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96076" y="632117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#1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44" name="TextBox 52">
            <a:extLst>
              <a:ext uri="{FF2B5EF4-FFF2-40B4-BE49-F238E27FC236}">
                <a16:creationId xmlns:a16="http://schemas.microsoft.com/office/drawing/2014/main" id="{5B6D9EEA-4DF1-4381-8336-3CB70B3C26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9126" y="632117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#2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45" name="TextBox 52">
            <a:extLst>
              <a:ext uri="{FF2B5EF4-FFF2-40B4-BE49-F238E27FC236}">
                <a16:creationId xmlns:a16="http://schemas.microsoft.com/office/drawing/2014/main" id="{44FD7AFE-0A21-4154-894D-270688E503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48526" y="632117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#1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46" name="TextBox 52">
            <a:extLst>
              <a:ext uri="{FF2B5EF4-FFF2-40B4-BE49-F238E27FC236}">
                <a16:creationId xmlns:a16="http://schemas.microsoft.com/office/drawing/2014/main" id="{D54B5071-034F-4342-8969-2AD9457C4D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96176" y="632117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#2</a:t>
            </a:r>
          </a:p>
        </p:txBody>
      </p:sp>
      <p:sp>
        <p:nvSpPr>
          <p:cNvPr id="47" name="TextBox 52">
            <a:extLst>
              <a:ext uri="{FF2B5EF4-FFF2-40B4-BE49-F238E27FC236}">
                <a16:creationId xmlns:a16="http://schemas.microsoft.com/office/drawing/2014/main" id="{F8BCBBEE-2F58-49FA-B53B-0882A23AB6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5326" y="632117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#1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48" name="TextBox 52">
            <a:extLst>
              <a:ext uri="{FF2B5EF4-FFF2-40B4-BE49-F238E27FC236}">
                <a16:creationId xmlns:a16="http://schemas.microsoft.com/office/drawing/2014/main" id="{50AE37A3-454B-47E4-8204-0DDF4E2357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75676" y="632117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#2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49" name="TextBox 52">
            <a:extLst>
              <a:ext uri="{FF2B5EF4-FFF2-40B4-BE49-F238E27FC236}">
                <a16:creationId xmlns:a16="http://schemas.microsoft.com/office/drawing/2014/main" id="{76A09BCF-50EF-4DC7-88DA-AF829D31E1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2876" y="632117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#1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50" name="TextBox 52">
            <a:extLst>
              <a:ext uri="{FF2B5EF4-FFF2-40B4-BE49-F238E27FC236}">
                <a16:creationId xmlns:a16="http://schemas.microsoft.com/office/drawing/2014/main" id="{C3D22CFC-9A58-4702-BF1B-7FB305CFF8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35926" y="632117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#2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51" name="TextBox 52">
            <a:extLst>
              <a:ext uri="{FF2B5EF4-FFF2-40B4-BE49-F238E27FC236}">
                <a16:creationId xmlns:a16="http://schemas.microsoft.com/office/drawing/2014/main" id="{35DD127B-5667-4B07-9EF9-6185980B84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1326" y="422200"/>
            <a:ext cx="35689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dirty="0">
                <a:latin typeface="Cambria" panose="02040503050406030204" pitchFamily="18" charset="0"/>
              </a:rPr>
              <a:t>CC</a:t>
            </a:r>
            <a:endParaRPr lang="en-US" altLang="zh-CN" sz="1200" baseline="-25000" dirty="0">
              <a:latin typeface="Cambria" panose="02040503050406030204" pitchFamily="18" charset="0"/>
            </a:endParaRPr>
          </a:p>
        </p:txBody>
      </p:sp>
      <p:sp>
        <p:nvSpPr>
          <p:cNvPr id="52" name="Line 100">
            <a:extLst>
              <a:ext uri="{FF2B5EF4-FFF2-40B4-BE49-F238E27FC236}">
                <a16:creationId xmlns:a16="http://schemas.microsoft.com/office/drawing/2014/main" id="{68460054-2A5E-4BF9-994A-9F924A832BA2}"/>
              </a:ext>
            </a:extLst>
          </p:cNvPr>
          <p:cNvSpPr>
            <a:spLocks noChangeShapeType="1"/>
          </p:cNvSpPr>
          <p:nvPr/>
        </p:nvSpPr>
        <p:spPr bwMode="auto">
          <a:xfrm>
            <a:off x="6540726" y="665290"/>
            <a:ext cx="50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FC35480-9887-48B0-9FAB-8F3970E07A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0276" y="422200"/>
            <a:ext cx="46038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dirty="0">
                <a:latin typeface="Cambria" panose="02040503050406030204" pitchFamily="18" charset="0"/>
              </a:rPr>
              <a:t>NBS</a:t>
            </a:r>
          </a:p>
        </p:txBody>
      </p:sp>
      <p:sp>
        <p:nvSpPr>
          <p:cNvPr id="54" name="TextBox 52">
            <a:extLst>
              <a:ext uri="{FF2B5EF4-FFF2-40B4-BE49-F238E27FC236}">
                <a16:creationId xmlns:a16="http://schemas.microsoft.com/office/drawing/2014/main" id="{EB73C760-0ADE-4113-9252-A1FE818F9B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0026" y="422200"/>
            <a:ext cx="46038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dirty="0">
                <a:latin typeface="Cambria" panose="02040503050406030204" pitchFamily="18" charset="0"/>
              </a:rPr>
              <a:t>LRR</a:t>
            </a:r>
          </a:p>
        </p:txBody>
      </p:sp>
      <p:sp>
        <p:nvSpPr>
          <p:cNvPr id="55" name="TextBox 52">
            <a:extLst>
              <a:ext uri="{FF2B5EF4-FFF2-40B4-BE49-F238E27FC236}">
                <a16:creationId xmlns:a16="http://schemas.microsoft.com/office/drawing/2014/main" id="{8C379AC0-D0AA-4E1B-9F5B-0F28C4D47A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8026" y="422200"/>
            <a:ext cx="51007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dirty="0" err="1">
                <a:latin typeface="Cambria" panose="02040503050406030204" pitchFamily="18" charset="0"/>
              </a:rPr>
              <a:t>CtNL</a:t>
            </a:r>
            <a:endParaRPr lang="en-US" altLang="zh-CN" sz="1200" dirty="0">
              <a:latin typeface="Cambria" panose="02040503050406030204" pitchFamily="18" charset="0"/>
            </a:endParaRPr>
          </a:p>
        </p:txBody>
      </p:sp>
      <p:sp>
        <p:nvSpPr>
          <p:cNvPr id="61" name="Line 100">
            <a:extLst>
              <a:ext uri="{FF2B5EF4-FFF2-40B4-BE49-F238E27FC236}">
                <a16:creationId xmlns:a16="http://schemas.microsoft.com/office/drawing/2014/main" id="{4F8104DD-3F0F-4B49-8BC6-F9E8B12FE9F0}"/>
              </a:ext>
            </a:extLst>
          </p:cNvPr>
          <p:cNvSpPr>
            <a:spLocks noChangeShapeType="1"/>
          </p:cNvSpPr>
          <p:nvPr/>
        </p:nvSpPr>
        <p:spPr bwMode="auto">
          <a:xfrm>
            <a:off x="6020026" y="665290"/>
            <a:ext cx="46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62" name="Line 100">
            <a:extLst>
              <a:ext uri="{FF2B5EF4-FFF2-40B4-BE49-F238E27FC236}">
                <a16:creationId xmlns:a16="http://schemas.microsoft.com/office/drawing/2014/main" id="{D2EB411F-6780-4ADA-82B7-AA4991035192}"/>
              </a:ext>
            </a:extLst>
          </p:cNvPr>
          <p:cNvSpPr>
            <a:spLocks noChangeShapeType="1"/>
          </p:cNvSpPr>
          <p:nvPr/>
        </p:nvSpPr>
        <p:spPr bwMode="auto">
          <a:xfrm>
            <a:off x="5505676" y="665290"/>
            <a:ext cx="43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63" name="Line 100">
            <a:extLst>
              <a:ext uri="{FF2B5EF4-FFF2-40B4-BE49-F238E27FC236}">
                <a16:creationId xmlns:a16="http://schemas.microsoft.com/office/drawing/2014/main" id="{B2FAE766-9CBD-40C4-BDC6-025C2C8CB595}"/>
              </a:ext>
            </a:extLst>
          </p:cNvPr>
          <p:cNvSpPr>
            <a:spLocks noChangeShapeType="1"/>
          </p:cNvSpPr>
          <p:nvPr/>
        </p:nvSpPr>
        <p:spPr bwMode="auto">
          <a:xfrm>
            <a:off x="4980612" y="665290"/>
            <a:ext cx="46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64" name="TextBox 52">
            <a:extLst>
              <a:ext uri="{FF2B5EF4-FFF2-40B4-BE49-F238E27FC236}">
                <a16:creationId xmlns:a16="http://schemas.microsoft.com/office/drawing/2014/main" id="{913B79B9-E50D-41B1-9BDA-98270128D5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92979" y="632117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#1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65" name="TextBox 52">
            <a:extLst>
              <a:ext uri="{FF2B5EF4-FFF2-40B4-BE49-F238E27FC236}">
                <a16:creationId xmlns:a16="http://schemas.microsoft.com/office/drawing/2014/main" id="{665F9E63-5401-435D-BA40-8E7FF97C9F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52169" y="632117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#2</a:t>
            </a:r>
          </a:p>
        </p:txBody>
      </p:sp>
      <p:sp>
        <p:nvSpPr>
          <p:cNvPr id="66" name="TextBox 52">
            <a:extLst>
              <a:ext uri="{FF2B5EF4-FFF2-40B4-BE49-F238E27FC236}">
                <a16:creationId xmlns:a16="http://schemas.microsoft.com/office/drawing/2014/main" id="{056EB4CB-1E00-4645-8608-A9AE8AB67F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19646" y="422200"/>
            <a:ext cx="36420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dirty="0">
                <a:latin typeface="Cambria" panose="02040503050406030204" pitchFamily="18" charset="0"/>
              </a:rPr>
              <a:t>FL</a:t>
            </a:r>
          </a:p>
        </p:txBody>
      </p:sp>
      <p:sp>
        <p:nvSpPr>
          <p:cNvPr id="67" name="Line 100">
            <a:extLst>
              <a:ext uri="{FF2B5EF4-FFF2-40B4-BE49-F238E27FC236}">
                <a16:creationId xmlns:a16="http://schemas.microsoft.com/office/drawing/2014/main" id="{F763286A-27D3-4A00-80F8-DD92DE4BD7F2}"/>
              </a:ext>
            </a:extLst>
          </p:cNvPr>
          <p:cNvSpPr>
            <a:spLocks noChangeShapeType="1"/>
          </p:cNvSpPr>
          <p:nvPr/>
        </p:nvSpPr>
        <p:spPr bwMode="auto">
          <a:xfrm>
            <a:off x="4409546" y="665290"/>
            <a:ext cx="50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68" name="Line 100">
            <a:extLst>
              <a:ext uri="{FF2B5EF4-FFF2-40B4-BE49-F238E27FC236}">
                <a16:creationId xmlns:a16="http://schemas.microsoft.com/office/drawing/2014/main" id="{1E68C04C-C24C-457B-8371-0D15AA899D72}"/>
              </a:ext>
            </a:extLst>
          </p:cNvPr>
          <p:cNvSpPr>
            <a:spLocks noChangeShapeType="1"/>
          </p:cNvSpPr>
          <p:nvPr/>
        </p:nvSpPr>
        <p:spPr bwMode="auto">
          <a:xfrm>
            <a:off x="4353373" y="442930"/>
            <a:ext cx="273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69" name="TextBox 52">
            <a:extLst>
              <a:ext uri="{FF2B5EF4-FFF2-40B4-BE49-F238E27FC236}">
                <a16:creationId xmlns:a16="http://schemas.microsoft.com/office/drawing/2014/main" id="{CB52487A-DC98-4EB4-A54A-54D1CE875A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64846" y="207100"/>
            <a:ext cx="3593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dirty="0" err="1">
                <a:latin typeface="Cambria" panose="02040503050406030204" pitchFamily="18" charset="0"/>
              </a:rPr>
              <a:t>Pii</a:t>
            </a:r>
            <a:endParaRPr lang="en-US" altLang="zh-CN" sz="1200" dirty="0">
              <a:latin typeface="Cambria" panose="02040503050406030204" pitchFamily="18" charset="0"/>
            </a:endParaRPr>
          </a:p>
        </p:txBody>
      </p:sp>
      <p:cxnSp>
        <p:nvCxnSpPr>
          <p:cNvPr id="108" name="直接连接符 36">
            <a:extLst>
              <a:ext uri="{FF2B5EF4-FFF2-40B4-BE49-F238E27FC236}">
                <a16:creationId xmlns:a16="http://schemas.microsoft.com/office/drawing/2014/main" id="{C4EDF7A2-F6C6-ABD1-FA53-A8FF8157026D}"/>
              </a:ext>
            </a:extLst>
          </p:cNvPr>
          <p:cNvCxnSpPr/>
          <p:nvPr/>
        </p:nvCxnSpPr>
        <p:spPr bwMode="auto">
          <a:xfrm rot="5400000">
            <a:off x="628768" y="1093348"/>
            <a:ext cx="1764000" cy="1233"/>
          </a:xfrm>
          <a:prstGeom prst="line">
            <a:avLst/>
          </a:prstGeom>
          <a:ln w="952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直接连接符 55">
            <a:extLst>
              <a:ext uri="{FF2B5EF4-FFF2-40B4-BE49-F238E27FC236}">
                <a16:creationId xmlns:a16="http://schemas.microsoft.com/office/drawing/2014/main" id="{B99BE423-06AA-B03D-F889-72FD4EA97291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476508" y="846007"/>
            <a:ext cx="3780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olid"/>
            <a:round/>
            <a:headEnd/>
            <a:tailEnd/>
          </a:ln>
        </p:spPr>
      </p:cxnSp>
      <p:sp>
        <p:nvSpPr>
          <p:cNvPr id="110" name="TextBox 52">
            <a:extLst>
              <a:ext uri="{FF2B5EF4-FFF2-40B4-BE49-F238E27FC236}">
                <a16:creationId xmlns:a16="http://schemas.microsoft.com/office/drawing/2014/main" id="{87AD6227-F13B-E309-50C5-F58BC597D0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6850" y="632117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#1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111" name="TextBox 52">
            <a:extLst>
              <a:ext uri="{FF2B5EF4-FFF2-40B4-BE49-F238E27FC236}">
                <a16:creationId xmlns:a16="http://schemas.microsoft.com/office/drawing/2014/main" id="{8FC99EC4-45CF-FADF-4223-459A64265D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7598" y="632117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#2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112" name="TextBox 52">
            <a:extLst>
              <a:ext uri="{FF2B5EF4-FFF2-40B4-BE49-F238E27FC236}">
                <a16:creationId xmlns:a16="http://schemas.microsoft.com/office/drawing/2014/main" id="{841369F5-8B41-E086-5944-3F0DD089F9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6998" y="632117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#1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113" name="TextBox 52">
            <a:extLst>
              <a:ext uri="{FF2B5EF4-FFF2-40B4-BE49-F238E27FC236}">
                <a16:creationId xmlns:a16="http://schemas.microsoft.com/office/drawing/2014/main" id="{28C7EAAC-86F5-1AF4-376C-5EFD2ABD3A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4648" y="632117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#2</a:t>
            </a:r>
          </a:p>
        </p:txBody>
      </p:sp>
      <p:sp>
        <p:nvSpPr>
          <p:cNvPr id="114" name="TextBox 52">
            <a:extLst>
              <a:ext uri="{FF2B5EF4-FFF2-40B4-BE49-F238E27FC236}">
                <a16:creationId xmlns:a16="http://schemas.microsoft.com/office/drawing/2014/main" id="{FA332334-ECC3-C166-25D4-B7E49E9D57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73798" y="632117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#1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115" name="TextBox 52">
            <a:extLst>
              <a:ext uri="{FF2B5EF4-FFF2-40B4-BE49-F238E27FC236}">
                <a16:creationId xmlns:a16="http://schemas.microsoft.com/office/drawing/2014/main" id="{8ABA2881-DF3A-344F-5345-2BFEB29955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34148" y="632117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#2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116" name="TextBox 52">
            <a:extLst>
              <a:ext uri="{FF2B5EF4-FFF2-40B4-BE49-F238E27FC236}">
                <a16:creationId xmlns:a16="http://schemas.microsoft.com/office/drawing/2014/main" id="{8BD8DDA6-C8FF-B3C9-2360-01CC3F7BB2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1348" y="632117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#1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117" name="TextBox 52">
            <a:extLst>
              <a:ext uri="{FF2B5EF4-FFF2-40B4-BE49-F238E27FC236}">
                <a16:creationId xmlns:a16="http://schemas.microsoft.com/office/drawing/2014/main" id="{84E9BE34-674E-1E4D-D611-116827B5A7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4398" y="632117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#2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118" name="TextBox 52">
            <a:extLst>
              <a:ext uri="{FF2B5EF4-FFF2-40B4-BE49-F238E27FC236}">
                <a16:creationId xmlns:a16="http://schemas.microsoft.com/office/drawing/2014/main" id="{DD4B7891-E5F2-5846-67B5-1C0D2210E8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9798" y="422200"/>
            <a:ext cx="35689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dirty="0">
                <a:latin typeface="Cambria" panose="02040503050406030204" pitchFamily="18" charset="0"/>
              </a:rPr>
              <a:t>CC</a:t>
            </a:r>
            <a:endParaRPr lang="en-US" altLang="zh-CN" sz="1200" baseline="-25000" dirty="0">
              <a:latin typeface="Cambria" panose="02040503050406030204" pitchFamily="18" charset="0"/>
            </a:endParaRPr>
          </a:p>
        </p:txBody>
      </p:sp>
      <p:sp>
        <p:nvSpPr>
          <p:cNvPr id="119" name="Line 100">
            <a:extLst>
              <a:ext uri="{FF2B5EF4-FFF2-40B4-BE49-F238E27FC236}">
                <a16:creationId xmlns:a16="http://schemas.microsoft.com/office/drawing/2014/main" id="{96D3B6F0-C79D-6C83-C039-8FB115A3C39A}"/>
              </a:ext>
            </a:extLst>
          </p:cNvPr>
          <p:cNvSpPr>
            <a:spLocks noChangeShapeType="1"/>
          </p:cNvSpPr>
          <p:nvPr/>
        </p:nvSpPr>
        <p:spPr bwMode="auto">
          <a:xfrm>
            <a:off x="3699198" y="665290"/>
            <a:ext cx="50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120" name="TextBox 52">
            <a:extLst>
              <a:ext uri="{FF2B5EF4-FFF2-40B4-BE49-F238E27FC236}">
                <a16:creationId xmlns:a16="http://schemas.microsoft.com/office/drawing/2014/main" id="{B29AC845-7F58-3F3F-D45D-8DF0543B39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8748" y="422200"/>
            <a:ext cx="46038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dirty="0">
                <a:latin typeface="Cambria" panose="02040503050406030204" pitchFamily="18" charset="0"/>
              </a:rPr>
              <a:t>NBS</a:t>
            </a:r>
          </a:p>
        </p:txBody>
      </p:sp>
      <p:sp>
        <p:nvSpPr>
          <p:cNvPr id="121" name="TextBox 52">
            <a:extLst>
              <a:ext uri="{FF2B5EF4-FFF2-40B4-BE49-F238E27FC236}">
                <a16:creationId xmlns:a16="http://schemas.microsoft.com/office/drawing/2014/main" id="{D9C583D7-616C-BF4F-9CD9-343E489EB9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8498" y="422200"/>
            <a:ext cx="46038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dirty="0">
                <a:latin typeface="Cambria" panose="02040503050406030204" pitchFamily="18" charset="0"/>
              </a:rPr>
              <a:t>LRR</a:t>
            </a:r>
          </a:p>
        </p:txBody>
      </p:sp>
      <p:sp>
        <p:nvSpPr>
          <p:cNvPr id="122" name="TextBox 52">
            <a:extLst>
              <a:ext uri="{FF2B5EF4-FFF2-40B4-BE49-F238E27FC236}">
                <a16:creationId xmlns:a16="http://schemas.microsoft.com/office/drawing/2014/main" id="{0619CA9B-FACB-766A-AC28-A84D2BA436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86498" y="422200"/>
            <a:ext cx="51007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dirty="0" err="1">
                <a:latin typeface="Cambria" panose="02040503050406030204" pitchFamily="18" charset="0"/>
              </a:rPr>
              <a:t>CtNL</a:t>
            </a:r>
            <a:endParaRPr lang="en-US" altLang="zh-CN" sz="1200" dirty="0">
              <a:latin typeface="Cambria" panose="02040503050406030204" pitchFamily="18" charset="0"/>
            </a:endParaRPr>
          </a:p>
        </p:txBody>
      </p:sp>
      <p:sp>
        <p:nvSpPr>
          <p:cNvPr id="123" name="矩形 59">
            <a:extLst>
              <a:ext uri="{FF2B5EF4-FFF2-40B4-BE49-F238E27FC236}">
                <a16:creationId xmlns:a16="http://schemas.microsoft.com/office/drawing/2014/main" id="{9F8F0689-B775-1CFD-916A-F2750E5459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7613" y="256773"/>
            <a:ext cx="44916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200" dirty="0">
                <a:latin typeface="Cambria" panose="02040503050406030204" pitchFamily="18" charset="0"/>
                <a:cs typeface="Times New Roman" pitchFamily="18" charset="0"/>
              </a:rPr>
              <a:t>Bait</a:t>
            </a:r>
          </a:p>
        </p:txBody>
      </p:sp>
      <p:sp>
        <p:nvSpPr>
          <p:cNvPr id="124" name="矩形 59">
            <a:extLst>
              <a:ext uri="{FF2B5EF4-FFF2-40B4-BE49-F238E27FC236}">
                <a16:creationId xmlns:a16="http://schemas.microsoft.com/office/drawing/2014/main" id="{0DC8377A-E231-838D-DC15-EA0AC206AE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758" y="524318"/>
            <a:ext cx="48551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200" dirty="0">
                <a:latin typeface="Cambria" panose="02040503050406030204" pitchFamily="18" charset="0"/>
                <a:cs typeface="Times New Roman" pitchFamily="18" charset="0"/>
              </a:rPr>
              <a:t>Prey</a:t>
            </a:r>
          </a:p>
        </p:txBody>
      </p:sp>
      <p:sp>
        <p:nvSpPr>
          <p:cNvPr id="125" name="Line 100">
            <a:extLst>
              <a:ext uri="{FF2B5EF4-FFF2-40B4-BE49-F238E27FC236}">
                <a16:creationId xmlns:a16="http://schemas.microsoft.com/office/drawing/2014/main" id="{86A590E8-A8E8-34F0-DDCC-CB27E082B330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689748" y="18659"/>
            <a:ext cx="603747" cy="1030226"/>
          </a:xfrm>
          <a:prstGeom prst="line">
            <a:avLst/>
          </a:prstGeom>
          <a:noFill/>
          <a:ln w="952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126" name="TextBox 40">
            <a:extLst>
              <a:ext uri="{FF2B5EF4-FFF2-40B4-BE49-F238E27FC236}">
                <a16:creationId xmlns:a16="http://schemas.microsoft.com/office/drawing/2014/main" id="{365B4418-4542-B7AC-FFCA-2EC95C7F12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7016" y="871881"/>
            <a:ext cx="10917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zh-CN" sz="1200" dirty="0">
                <a:latin typeface="Cambria" panose="02040503050406030204" pitchFamily="18" charset="0"/>
              </a:rPr>
              <a:t>AvrPii-J</a:t>
            </a:r>
            <a:r>
              <a:rPr lang="en-US" altLang="zh-CN" sz="1200" baseline="30000" dirty="0">
                <a:latin typeface="Cambria" panose="02040503050406030204" pitchFamily="18" charset="0"/>
              </a:rPr>
              <a:t>WT</a:t>
            </a:r>
            <a:r>
              <a:rPr lang="en-US" altLang="zh-CN" sz="1200" baseline="-25000" dirty="0">
                <a:latin typeface="Cambria" panose="02040503050406030204" pitchFamily="18" charset="0"/>
                <a:cs typeface="Times New Roman" panose="02020603050405020304" pitchFamily="18" charset="0"/>
              </a:rPr>
              <a:t>20-70</a:t>
            </a:r>
            <a:endParaRPr lang="en-US" altLang="zh-CN" sz="1200" baseline="30000" dirty="0">
              <a:latin typeface="Cambria" panose="02040503050406030204" pitchFamily="18" charset="0"/>
            </a:endParaRPr>
          </a:p>
        </p:txBody>
      </p:sp>
      <p:sp>
        <p:nvSpPr>
          <p:cNvPr id="127" name="TextBox 40">
            <a:extLst>
              <a:ext uri="{FF2B5EF4-FFF2-40B4-BE49-F238E27FC236}">
                <a16:creationId xmlns:a16="http://schemas.microsoft.com/office/drawing/2014/main" id="{45081AA5-1BDB-374E-22ED-DF4923BF48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736" y="1669061"/>
            <a:ext cx="113505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zh-CN" sz="1200" dirty="0">
                <a:latin typeface="Cambria" panose="02040503050406030204" pitchFamily="18" charset="0"/>
              </a:rPr>
              <a:t>AvrPii-C</a:t>
            </a:r>
            <a:r>
              <a:rPr lang="en-US" altLang="zh-CN" sz="1200" baseline="30000" dirty="0">
                <a:latin typeface="Cambria" panose="02040503050406030204" pitchFamily="18" charset="0"/>
              </a:rPr>
              <a:t>WT</a:t>
            </a:r>
            <a:r>
              <a:rPr lang="en-US" altLang="zh-CN" sz="1200" baseline="-25000" dirty="0">
                <a:latin typeface="Cambria" panose="02040503050406030204" pitchFamily="18" charset="0"/>
                <a:cs typeface="Times New Roman" panose="02020603050405020304" pitchFamily="18" charset="0"/>
              </a:rPr>
              <a:t>20-70</a:t>
            </a:r>
            <a:endParaRPr lang="en-US" altLang="zh-CN" sz="1200" baseline="30000" dirty="0">
              <a:latin typeface="Cambria" panose="02040503050406030204" pitchFamily="18" charset="0"/>
            </a:endParaRPr>
          </a:p>
        </p:txBody>
      </p:sp>
      <p:sp>
        <p:nvSpPr>
          <p:cNvPr id="128" name="Line 100">
            <a:extLst>
              <a:ext uri="{FF2B5EF4-FFF2-40B4-BE49-F238E27FC236}">
                <a16:creationId xmlns:a16="http://schemas.microsoft.com/office/drawing/2014/main" id="{FA11379B-6B56-7490-59AB-14A950B18279}"/>
              </a:ext>
            </a:extLst>
          </p:cNvPr>
          <p:cNvSpPr>
            <a:spLocks noChangeShapeType="1"/>
          </p:cNvSpPr>
          <p:nvPr/>
        </p:nvSpPr>
        <p:spPr bwMode="auto">
          <a:xfrm>
            <a:off x="3178498" y="665290"/>
            <a:ext cx="46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129" name="Line 100">
            <a:extLst>
              <a:ext uri="{FF2B5EF4-FFF2-40B4-BE49-F238E27FC236}">
                <a16:creationId xmlns:a16="http://schemas.microsoft.com/office/drawing/2014/main" id="{D17F9EE9-4AC3-4079-9C43-C67ABC75D5B1}"/>
              </a:ext>
            </a:extLst>
          </p:cNvPr>
          <p:cNvSpPr>
            <a:spLocks noChangeShapeType="1"/>
          </p:cNvSpPr>
          <p:nvPr/>
        </p:nvSpPr>
        <p:spPr bwMode="auto">
          <a:xfrm>
            <a:off x="2664148" y="665290"/>
            <a:ext cx="43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130" name="Line 100">
            <a:extLst>
              <a:ext uri="{FF2B5EF4-FFF2-40B4-BE49-F238E27FC236}">
                <a16:creationId xmlns:a16="http://schemas.microsoft.com/office/drawing/2014/main" id="{5C08CED1-3BC6-ED90-4709-45889A524403}"/>
              </a:ext>
            </a:extLst>
          </p:cNvPr>
          <p:cNvSpPr>
            <a:spLocks noChangeShapeType="1"/>
          </p:cNvSpPr>
          <p:nvPr/>
        </p:nvSpPr>
        <p:spPr bwMode="auto">
          <a:xfrm>
            <a:off x="2139084" y="665290"/>
            <a:ext cx="46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131" name="TextBox 52">
            <a:extLst>
              <a:ext uri="{FF2B5EF4-FFF2-40B4-BE49-F238E27FC236}">
                <a16:creationId xmlns:a16="http://schemas.microsoft.com/office/drawing/2014/main" id="{2F4FD7C3-B593-22C0-BE43-05D12B1150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1451" y="632117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#1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132" name="TextBox 52">
            <a:extLst>
              <a:ext uri="{FF2B5EF4-FFF2-40B4-BE49-F238E27FC236}">
                <a16:creationId xmlns:a16="http://schemas.microsoft.com/office/drawing/2014/main" id="{D0E9AC26-0F9A-8DCF-2157-D6CF58F4E0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0641" y="632117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#2</a:t>
            </a:r>
          </a:p>
        </p:txBody>
      </p:sp>
      <p:sp>
        <p:nvSpPr>
          <p:cNvPr id="133" name="TextBox 52">
            <a:extLst>
              <a:ext uri="{FF2B5EF4-FFF2-40B4-BE49-F238E27FC236}">
                <a16:creationId xmlns:a16="http://schemas.microsoft.com/office/drawing/2014/main" id="{51C73F93-CB1F-8BC1-E1DE-F1046463B5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8118" y="422200"/>
            <a:ext cx="36420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dirty="0">
                <a:latin typeface="Cambria" panose="02040503050406030204" pitchFamily="18" charset="0"/>
              </a:rPr>
              <a:t>FL</a:t>
            </a:r>
          </a:p>
        </p:txBody>
      </p:sp>
      <p:sp>
        <p:nvSpPr>
          <p:cNvPr id="134" name="Line 100">
            <a:extLst>
              <a:ext uri="{FF2B5EF4-FFF2-40B4-BE49-F238E27FC236}">
                <a16:creationId xmlns:a16="http://schemas.microsoft.com/office/drawing/2014/main" id="{C6686B85-468D-B2B4-F1F0-83A3FB15F7B6}"/>
              </a:ext>
            </a:extLst>
          </p:cNvPr>
          <p:cNvSpPr>
            <a:spLocks noChangeShapeType="1"/>
          </p:cNvSpPr>
          <p:nvPr/>
        </p:nvSpPr>
        <p:spPr bwMode="auto">
          <a:xfrm>
            <a:off x="1568018" y="665290"/>
            <a:ext cx="50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135" name="Line 100">
            <a:extLst>
              <a:ext uri="{FF2B5EF4-FFF2-40B4-BE49-F238E27FC236}">
                <a16:creationId xmlns:a16="http://schemas.microsoft.com/office/drawing/2014/main" id="{15CC002E-14EE-DF31-13FB-5FC47BA2D191}"/>
              </a:ext>
            </a:extLst>
          </p:cNvPr>
          <p:cNvSpPr>
            <a:spLocks noChangeShapeType="1"/>
          </p:cNvSpPr>
          <p:nvPr/>
        </p:nvSpPr>
        <p:spPr bwMode="auto">
          <a:xfrm>
            <a:off x="1511845" y="442930"/>
            <a:ext cx="273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136" name="TextBox 52">
            <a:extLst>
              <a:ext uri="{FF2B5EF4-FFF2-40B4-BE49-F238E27FC236}">
                <a16:creationId xmlns:a16="http://schemas.microsoft.com/office/drawing/2014/main" id="{90DFF539-FB80-F1C7-C381-549A174A46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23318" y="207100"/>
            <a:ext cx="3593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dirty="0" err="1">
                <a:latin typeface="Cambria" panose="02040503050406030204" pitchFamily="18" charset="0"/>
              </a:rPr>
              <a:t>Pii</a:t>
            </a:r>
            <a:endParaRPr lang="en-US" altLang="zh-CN" sz="1200" dirty="0">
              <a:latin typeface="Cambria" panose="02040503050406030204" pitchFamily="18" charset="0"/>
            </a:endParaRPr>
          </a:p>
        </p:txBody>
      </p:sp>
      <p:sp>
        <p:nvSpPr>
          <p:cNvPr id="137" name="TextBox 40">
            <a:extLst>
              <a:ext uri="{FF2B5EF4-FFF2-40B4-BE49-F238E27FC236}">
                <a16:creationId xmlns:a16="http://schemas.microsoft.com/office/drawing/2014/main" id="{D77C7BFF-3901-4609-557C-F1FC9F92A1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346" y="1131711"/>
            <a:ext cx="124444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zh-CN" sz="1200" dirty="0" err="1">
                <a:latin typeface="Cambria" panose="02040503050406030204" pitchFamily="18" charset="0"/>
              </a:rPr>
              <a:t>AvrPii</a:t>
            </a:r>
            <a:r>
              <a:rPr lang="en-US" altLang="zh-CN" sz="1200" dirty="0">
                <a:latin typeface="Cambria" panose="02040503050406030204" pitchFamily="18" charset="0"/>
              </a:rPr>
              <a:t>-J/C-2</a:t>
            </a:r>
            <a:r>
              <a:rPr lang="en-US" altLang="zh-CN" sz="1200" baseline="-25000" dirty="0">
                <a:latin typeface="Cambria" panose="02040503050406030204" pitchFamily="18" charset="0"/>
                <a:cs typeface="Times New Roman" panose="02020603050405020304" pitchFamily="18" charset="0"/>
              </a:rPr>
              <a:t>20-70</a:t>
            </a:r>
            <a:endParaRPr lang="en-US" altLang="zh-CN" sz="1200" dirty="0">
              <a:latin typeface="Cambria" panose="02040503050406030204" pitchFamily="18" charset="0"/>
            </a:endParaRPr>
          </a:p>
        </p:txBody>
      </p:sp>
      <p:sp>
        <p:nvSpPr>
          <p:cNvPr id="138" name="TextBox 40">
            <a:extLst>
              <a:ext uri="{FF2B5EF4-FFF2-40B4-BE49-F238E27FC236}">
                <a16:creationId xmlns:a16="http://schemas.microsoft.com/office/drawing/2014/main" id="{EBAC95D5-0B33-5491-DBF5-23B5EA6E72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346" y="1400693"/>
            <a:ext cx="124444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zh-CN" sz="1200" dirty="0" err="1">
                <a:latin typeface="Cambria" panose="02040503050406030204" pitchFamily="18" charset="0"/>
              </a:rPr>
              <a:t>AvrPii</a:t>
            </a:r>
            <a:r>
              <a:rPr lang="en-US" altLang="zh-CN" sz="1200" dirty="0">
                <a:latin typeface="Cambria" panose="02040503050406030204" pitchFamily="18" charset="0"/>
              </a:rPr>
              <a:t>-J/C-3</a:t>
            </a:r>
            <a:r>
              <a:rPr lang="en-US" altLang="zh-CN" sz="1200" baseline="-25000" dirty="0">
                <a:latin typeface="Cambria" panose="02040503050406030204" pitchFamily="18" charset="0"/>
                <a:cs typeface="Times New Roman" panose="02020603050405020304" pitchFamily="18" charset="0"/>
              </a:rPr>
              <a:t>20-70</a:t>
            </a:r>
            <a:endParaRPr lang="en-US" altLang="zh-CN" sz="1200" dirty="0">
              <a:latin typeface="Cambria" panose="02040503050406030204" pitchFamily="18" charset="0"/>
            </a:endParaRPr>
          </a:p>
        </p:txBody>
      </p:sp>
      <p:sp>
        <p:nvSpPr>
          <p:cNvPr id="142" name="矩形 141">
            <a:extLst>
              <a:ext uri="{FF2B5EF4-FFF2-40B4-BE49-F238E27FC236}">
                <a16:creationId xmlns:a16="http://schemas.microsoft.com/office/drawing/2014/main" id="{C75CF42F-C622-FAF7-E9A7-707413AF2344}"/>
              </a:ext>
            </a:extLst>
          </p:cNvPr>
          <p:cNvSpPr/>
          <p:nvPr/>
        </p:nvSpPr>
        <p:spPr>
          <a:xfrm>
            <a:off x="162427" y="42997"/>
            <a:ext cx="112210" cy="20710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en-US" altLang="zh-CN" sz="1346" b="1" dirty="0">
                <a:latin typeface="Cambria" panose="02040503050406030204" pitchFamily="18" charset="0"/>
                <a:cs typeface="Times New Roman"/>
              </a:rPr>
              <a:t>A</a:t>
            </a:r>
            <a:endParaRPr lang="zh-CN" altLang="en-US" sz="1346" b="1" dirty="0">
              <a:latin typeface="Cambria" panose="02040503050406030204" pitchFamily="18" charset="0"/>
              <a:cs typeface="Times New Roman"/>
            </a:endParaRPr>
          </a:p>
        </p:txBody>
      </p:sp>
      <p:cxnSp>
        <p:nvCxnSpPr>
          <p:cNvPr id="144" name="直接连接符 40">
            <a:extLst>
              <a:ext uri="{FF2B5EF4-FFF2-40B4-BE49-F238E27FC236}">
                <a16:creationId xmlns:a16="http://schemas.microsoft.com/office/drawing/2014/main" id="{6DC33A9C-278F-C00C-0C4D-AD18D1F5DA85}"/>
              </a:ext>
            </a:extLst>
          </p:cNvPr>
          <p:cNvCxnSpPr/>
          <p:nvPr/>
        </p:nvCxnSpPr>
        <p:spPr bwMode="auto">
          <a:xfrm rot="5400000">
            <a:off x="3475212" y="3054890"/>
            <a:ext cx="1764000" cy="1233"/>
          </a:xfrm>
          <a:prstGeom prst="line">
            <a:avLst/>
          </a:prstGeom>
          <a:ln w="952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直接连接符 55">
            <a:extLst>
              <a:ext uri="{FF2B5EF4-FFF2-40B4-BE49-F238E27FC236}">
                <a16:creationId xmlns:a16="http://schemas.microsoft.com/office/drawing/2014/main" id="{24080A6C-9492-9A7D-CF02-66AD89822CDA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3322952" y="2807549"/>
            <a:ext cx="3780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olid"/>
            <a:round/>
            <a:headEnd/>
            <a:tailEnd/>
          </a:ln>
        </p:spPr>
      </p:cxnSp>
      <p:sp>
        <p:nvSpPr>
          <p:cNvPr id="146" name="TextBox 52">
            <a:extLst>
              <a:ext uri="{FF2B5EF4-FFF2-40B4-BE49-F238E27FC236}">
                <a16:creationId xmlns:a16="http://schemas.microsoft.com/office/drawing/2014/main" id="{033948EC-8A1A-B918-4637-E08960DAA0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0992" y="2593659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#1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147" name="TextBox 52">
            <a:extLst>
              <a:ext uri="{FF2B5EF4-FFF2-40B4-BE49-F238E27FC236}">
                <a16:creationId xmlns:a16="http://schemas.microsoft.com/office/drawing/2014/main" id="{87A917A2-5E88-AE4F-CDF9-A6F8B2F249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4042" y="2593659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#2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148" name="TextBox 52">
            <a:extLst>
              <a:ext uri="{FF2B5EF4-FFF2-40B4-BE49-F238E27FC236}">
                <a16:creationId xmlns:a16="http://schemas.microsoft.com/office/drawing/2014/main" id="{D64EB3B3-635F-09C6-3AEA-8E595915D9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53442" y="2593659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#1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149" name="TextBox 52">
            <a:extLst>
              <a:ext uri="{FF2B5EF4-FFF2-40B4-BE49-F238E27FC236}">
                <a16:creationId xmlns:a16="http://schemas.microsoft.com/office/drawing/2014/main" id="{8FE87D8A-1CCD-9096-CEBD-0BEDE0227C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1092" y="2593659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#2</a:t>
            </a:r>
          </a:p>
        </p:txBody>
      </p:sp>
      <p:sp>
        <p:nvSpPr>
          <p:cNvPr id="150" name="TextBox 52">
            <a:extLst>
              <a:ext uri="{FF2B5EF4-FFF2-40B4-BE49-F238E27FC236}">
                <a16:creationId xmlns:a16="http://schemas.microsoft.com/office/drawing/2014/main" id="{6E8A95C3-BD7F-3B15-5363-CF5DB5388D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0242" y="2593659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#1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151" name="TextBox 52">
            <a:extLst>
              <a:ext uri="{FF2B5EF4-FFF2-40B4-BE49-F238E27FC236}">
                <a16:creationId xmlns:a16="http://schemas.microsoft.com/office/drawing/2014/main" id="{C83B3018-8479-0738-8DEA-00C70BD703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0592" y="2593659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#2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152" name="TextBox 52">
            <a:extLst>
              <a:ext uri="{FF2B5EF4-FFF2-40B4-BE49-F238E27FC236}">
                <a16:creationId xmlns:a16="http://schemas.microsoft.com/office/drawing/2014/main" id="{259AFE36-0306-7DDA-C96D-6EA24AB6BE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7792" y="2593659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#1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153" name="TextBox 52">
            <a:extLst>
              <a:ext uri="{FF2B5EF4-FFF2-40B4-BE49-F238E27FC236}">
                <a16:creationId xmlns:a16="http://schemas.microsoft.com/office/drawing/2014/main" id="{EFE07096-FD66-A007-39EF-7EAA4ED13A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0842" y="2593659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#2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154" name="TextBox 52">
            <a:extLst>
              <a:ext uri="{FF2B5EF4-FFF2-40B4-BE49-F238E27FC236}">
                <a16:creationId xmlns:a16="http://schemas.microsoft.com/office/drawing/2014/main" id="{998859EE-D7CB-7B39-6B51-A4F29F10A4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6242" y="2383742"/>
            <a:ext cx="35689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dirty="0">
                <a:latin typeface="Cambria" panose="02040503050406030204" pitchFamily="18" charset="0"/>
              </a:rPr>
              <a:t>CC</a:t>
            </a:r>
            <a:endParaRPr lang="en-US" altLang="zh-CN" sz="1200" baseline="-25000" dirty="0">
              <a:latin typeface="Cambria" panose="02040503050406030204" pitchFamily="18" charset="0"/>
            </a:endParaRPr>
          </a:p>
        </p:txBody>
      </p:sp>
      <p:sp>
        <p:nvSpPr>
          <p:cNvPr id="155" name="Line 100">
            <a:extLst>
              <a:ext uri="{FF2B5EF4-FFF2-40B4-BE49-F238E27FC236}">
                <a16:creationId xmlns:a16="http://schemas.microsoft.com/office/drawing/2014/main" id="{A9E5C4A0-433B-416C-2F41-E3FF91E090D8}"/>
              </a:ext>
            </a:extLst>
          </p:cNvPr>
          <p:cNvSpPr>
            <a:spLocks noChangeShapeType="1"/>
          </p:cNvSpPr>
          <p:nvPr/>
        </p:nvSpPr>
        <p:spPr bwMode="auto">
          <a:xfrm>
            <a:off x="6545642" y="2626832"/>
            <a:ext cx="50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156" name="TextBox 52">
            <a:extLst>
              <a:ext uri="{FF2B5EF4-FFF2-40B4-BE49-F238E27FC236}">
                <a16:creationId xmlns:a16="http://schemas.microsoft.com/office/drawing/2014/main" id="{56008E2B-F925-88D4-50BF-126CD9D8E2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5192" y="2383742"/>
            <a:ext cx="46038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dirty="0">
                <a:latin typeface="Cambria" panose="02040503050406030204" pitchFamily="18" charset="0"/>
              </a:rPr>
              <a:t>NBS</a:t>
            </a:r>
          </a:p>
        </p:txBody>
      </p:sp>
      <p:sp>
        <p:nvSpPr>
          <p:cNvPr id="157" name="TextBox 52">
            <a:extLst>
              <a:ext uri="{FF2B5EF4-FFF2-40B4-BE49-F238E27FC236}">
                <a16:creationId xmlns:a16="http://schemas.microsoft.com/office/drawing/2014/main" id="{E65C0A62-ABB8-B96B-682F-0259098B9E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4942" y="2383742"/>
            <a:ext cx="46038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dirty="0">
                <a:latin typeface="Cambria" panose="02040503050406030204" pitchFamily="18" charset="0"/>
              </a:rPr>
              <a:t>LRR</a:t>
            </a:r>
          </a:p>
        </p:txBody>
      </p:sp>
      <p:sp>
        <p:nvSpPr>
          <p:cNvPr id="158" name="TextBox 52">
            <a:extLst>
              <a:ext uri="{FF2B5EF4-FFF2-40B4-BE49-F238E27FC236}">
                <a16:creationId xmlns:a16="http://schemas.microsoft.com/office/drawing/2014/main" id="{89F07C38-BEC4-31D7-FFB4-C83BE2CED5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32942" y="2383742"/>
            <a:ext cx="51007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dirty="0" err="1">
                <a:latin typeface="Cambria" panose="02040503050406030204" pitchFamily="18" charset="0"/>
              </a:rPr>
              <a:t>CtNL</a:t>
            </a:r>
            <a:endParaRPr lang="en-US" altLang="zh-CN" sz="1200" dirty="0">
              <a:latin typeface="Cambria" panose="02040503050406030204" pitchFamily="18" charset="0"/>
            </a:endParaRPr>
          </a:p>
        </p:txBody>
      </p:sp>
      <p:sp>
        <p:nvSpPr>
          <p:cNvPr id="159" name="Line 100">
            <a:extLst>
              <a:ext uri="{FF2B5EF4-FFF2-40B4-BE49-F238E27FC236}">
                <a16:creationId xmlns:a16="http://schemas.microsoft.com/office/drawing/2014/main" id="{EDCD66E8-5E25-CA11-C45E-2D2942E324DD}"/>
              </a:ext>
            </a:extLst>
          </p:cNvPr>
          <p:cNvSpPr>
            <a:spLocks noChangeShapeType="1"/>
          </p:cNvSpPr>
          <p:nvPr/>
        </p:nvSpPr>
        <p:spPr bwMode="auto">
          <a:xfrm>
            <a:off x="6024942" y="2626832"/>
            <a:ext cx="46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160" name="Line 100">
            <a:extLst>
              <a:ext uri="{FF2B5EF4-FFF2-40B4-BE49-F238E27FC236}">
                <a16:creationId xmlns:a16="http://schemas.microsoft.com/office/drawing/2014/main" id="{F133C8B9-C9D3-7CED-A0E3-BA3DA6560C1B}"/>
              </a:ext>
            </a:extLst>
          </p:cNvPr>
          <p:cNvSpPr>
            <a:spLocks noChangeShapeType="1"/>
          </p:cNvSpPr>
          <p:nvPr/>
        </p:nvSpPr>
        <p:spPr bwMode="auto">
          <a:xfrm>
            <a:off x="5510592" y="2626832"/>
            <a:ext cx="43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161" name="Line 100">
            <a:extLst>
              <a:ext uri="{FF2B5EF4-FFF2-40B4-BE49-F238E27FC236}">
                <a16:creationId xmlns:a16="http://schemas.microsoft.com/office/drawing/2014/main" id="{FFF1E0E5-0758-D740-4188-2DE62992EAF4}"/>
              </a:ext>
            </a:extLst>
          </p:cNvPr>
          <p:cNvSpPr>
            <a:spLocks noChangeShapeType="1"/>
          </p:cNvSpPr>
          <p:nvPr/>
        </p:nvSpPr>
        <p:spPr bwMode="auto">
          <a:xfrm>
            <a:off x="4985528" y="2626832"/>
            <a:ext cx="46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162" name="TextBox 52">
            <a:extLst>
              <a:ext uri="{FF2B5EF4-FFF2-40B4-BE49-F238E27FC236}">
                <a16:creationId xmlns:a16="http://schemas.microsoft.com/office/drawing/2014/main" id="{8E6C6DCD-0D68-A1CE-9DB8-F5AA269CEC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97895" y="2593659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#1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163" name="TextBox 52">
            <a:extLst>
              <a:ext uri="{FF2B5EF4-FFF2-40B4-BE49-F238E27FC236}">
                <a16:creationId xmlns:a16="http://schemas.microsoft.com/office/drawing/2014/main" id="{8FA6F76C-3B28-A287-E366-B2492B67A3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57085" y="2593659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#2</a:t>
            </a:r>
          </a:p>
        </p:txBody>
      </p:sp>
      <p:sp>
        <p:nvSpPr>
          <p:cNvPr id="164" name="TextBox 52">
            <a:extLst>
              <a:ext uri="{FF2B5EF4-FFF2-40B4-BE49-F238E27FC236}">
                <a16:creationId xmlns:a16="http://schemas.microsoft.com/office/drawing/2014/main" id="{17A23CF5-DB8E-D351-7974-2A069A87B0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562" y="2383742"/>
            <a:ext cx="36420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dirty="0">
                <a:latin typeface="Cambria" panose="02040503050406030204" pitchFamily="18" charset="0"/>
              </a:rPr>
              <a:t>FL</a:t>
            </a:r>
          </a:p>
        </p:txBody>
      </p:sp>
      <p:sp>
        <p:nvSpPr>
          <p:cNvPr id="165" name="Line 100">
            <a:extLst>
              <a:ext uri="{FF2B5EF4-FFF2-40B4-BE49-F238E27FC236}">
                <a16:creationId xmlns:a16="http://schemas.microsoft.com/office/drawing/2014/main" id="{6CE4FC38-9609-FADD-5B8A-D58541298C53}"/>
              </a:ext>
            </a:extLst>
          </p:cNvPr>
          <p:cNvSpPr>
            <a:spLocks noChangeShapeType="1"/>
          </p:cNvSpPr>
          <p:nvPr/>
        </p:nvSpPr>
        <p:spPr bwMode="auto">
          <a:xfrm>
            <a:off x="4414462" y="2626832"/>
            <a:ext cx="50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166" name="Line 100">
            <a:extLst>
              <a:ext uri="{FF2B5EF4-FFF2-40B4-BE49-F238E27FC236}">
                <a16:creationId xmlns:a16="http://schemas.microsoft.com/office/drawing/2014/main" id="{BD4C3D80-FF67-17A3-14A4-AB86180C1853}"/>
              </a:ext>
            </a:extLst>
          </p:cNvPr>
          <p:cNvSpPr>
            <a:spLocks noChangeShapeType="1"/>
          </p:cNvSpPr>
          <p:nvPr/>
        </p:nvSpPr>
        <p:spPr bwMode="auto">
          <a:xfrm>
            <a:off x="4358289" y="2404472"/>
            <a:ext cx="273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167" name="TextBox 52">
            <a:extLst>
              <a:ext uri="{FF2B5EF4-FFF2-40B4-BE49-F238E27FC236}">
                <a16:creationId xmlns:a16="http://schemas.microsoft.com/office/drawing/2014/main" id="{994A9C31-C879-CCA9-C14A-E2F8AC128B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69762" y="2168642"/>
            <a:ext cx="3593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dirty="0" err="1">
                <a:latin typeface="Cambria" panose="02040503050406030204" pitchFamily="18" charset="0"/>
              </a:rPr>
              <a:t>Pii</a:t>
            </a:r>
            <a:endParaRPr lang="en-US" altLang="zh-CN" sz="1200" dirty="0">
              <a:latin typeface="Cambria" panose="02040503050406030204" pitchFamily="18" charset="0"/>
            </a:endParaRPr>
          </a:p>
        </p:txBody>
      </p:sp>
      <p:cxnSp>
        <p:nvCxnSpPr>
          <p:cNvPr id="169" name="直接连接符 36">
            <a:extLst>
              <a:ext uri="{FF2B5EF4-FFF2-40B4-BE49-F238E27FC236}">
                <a16:creationId xmlns:a16="http://schemas.microsoft.com/office/drawing/2014/main" id="{3B24DA3B-9D5B-5F94-6B1D-232A38248070}"/>
              </a:ext>
            </a:extLst>
          </p:cNvPr>
          <p:cNvCxnSpPr/>
          <p:nvPr/>
        </p:nvCxnSpPr>
        <p:spPr bwMode="auto">
          <a:xfrm rot="5400000">
            <a:off x="633684" y="3054890"/>
            <a:ext cx="1764000" cy="1233"/>
          </a:xfrm>
          <a:prstGeom prst="line">
            <a:avLst/>
          </a:prstGeom>
          <a:ln w="952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直接连接符 55">
            <a:extLst>
              <a:ext uri="{FF2B5EF4-FFF2-40B4-BE49-F238E27FC236}">
                <a16:creationId xmlns:a16="http://schemas.microsoft.com/office/drawing/2014/main" id="{7D358265-0F92-3E5F-450B-E18FF87BE8EA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481424" y="2807549"/>
            <a:ext cx="3780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olid"/>
            <a:round/>
            <a:headEnd/>
            <a:tailEnd/>
          </a:ln>
        </p:spPr>
      </p:cxnSp>
      <p:sp>
        <p:nvSpPr>
          <p:cNvPr id="171" name="TextBox 52">
            <a:extLst>
              <a:ext uri="{FF2B5EF4-FFF2-40B4-BE49-F238E27FC236}">
                <a16:creationId xmlns:a16="http://schemas.microsoft.com/office/drawing/2014/main" id="{350A0B5F-C6B6-28E9-47BA-135B698DD5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81766" y="2593659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#1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172" name="TextBox 52">
            <a:extLst>
              <a:ext uri="{FF2B5EF4-FFF2-40B4-BE49-F238E27FC236}">
                <a16:creationId xmlns:a16="http://schemas.microsoft.com/office/drawing/2014/main" id="{3F7CA3EC-35FE-2BBA-A8C5-50C8E2D759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2514" y="2593659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#2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173" name="TextBox 52">
            <a:extLst>
              <a:ext uri="{FF2B5EF4-FFF2-40B4-BE49-F238E27FC236}">
                <a16:creationId xmlns:a16="http://schemas.microsoft.com/office/drawing/2014/main" id="{A09135A2-6845-0D0A-941B-E2408AF1AE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1914" y="2593659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#1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174" name="TextBox 52">
            <a:extLst>
              <a:ext uri="{FF2B5EF4-FFF2-40B4-BE49-F238E27FC236}">
                <a16:creationId xmlns:a16="http://schemas.microsoft.com/office/drawing/2014/main" id="{5769C170-4E0B-D47D-5121-CC10CE6CD2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9564" y="2593659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#2</a:t>
            </a:r>
          </a:p>
        </p:txBody>
      </p:sp>
      <p:sp>
        <p:nvSpPr>
          <p:cNvPr id="175" name="TextBox 52">
            <a:extLst>
              <a:ext uri="{FF2B5EF4-FFF2-40B4-BE49-F238E27FC236}">
                <a16:creationId xmlns:a16="http://schemas.microsoft.com/office/drawing/2014/main" id="{3806C293-CBC3-A146-6511-587A1DD969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78714" y="2593659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#1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176" name="TextBox 52">
            <a:extLst>
              <a:ext uri="{FF2B5EF4-FFF2-40B4-BE49-F238E27FC236}">
                <a16:creationId xmlns:a16="http://schemas.microsoft.com/office/drawing/2014/main" id="{EFAA28CF-5766-7AC1-6C4A-60093EB6F3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39064" y="2593659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#2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177" name="TextBox 52">
            <a:extLst>
              <a:ext uri="{FF2B5EF4-FFF2-40B4-BE49-F238E27FC236}">
                <a16:creationId xmlns:a16="http://schemas.microsoft.com/office/drawing/2014/main" id="{7024777B-EE93-9746-5E98-A20FDAD4B2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6264" y="2593659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#1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178" name="TextBox 52">
            <a:extLst>
              <a:ext uri="{FF2B5EF4-FFF2-40B4-BE49-F238E27FC236}">
                <a16:creationId xmlns:a16="http://schemas.microsoft.com/office/drawing/2014/main" id="{56E931A5-07BB-6DC7-C5C4-040317C57C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9314" y="2593659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#2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179" name="TextBox 52">
            <a:extLst>
              <a:ext uri="{FF2B5EF4-FFF2-40B4-BE49-F238E27FC236}">
                <a16:creationId xmlns:a16="http://schemas.microsoft.com/office/drawing/2014/main" id="{98404793-BE43-020C-EEB5-B508356F05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4714" y="2383742"/>
            <a:ext cx="35689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dirty="0">
                <a:latin typeface="Cambria" panose="02040503050406030204" pitchFamily="18" charset="0"/>
              </a:rPr>
              <a:t>CC</a:t>
            </a:r>
            <a:endParaRPr lang="en-US" altLang="zh-CN" sz="1200" baseline="-25000" dirty="0">
              <a:latin typeface="Cambria" panose="02040503050406030204" pitchFamily="18" charset="0"/>
            </a:endParaRPr>
          </a:p>
        </p:txBody>
      </p:sp>
      <p:sp>
        <p:nvSpPr>
          <p:cNvPr id="180" name="Line 100">
            <a:extLst>
              <a:ext uri="{FF2B5EF4-FFF2-40B4-BE49-F238E27FC236}">
                <a16:creationId xmlns:a16="http://schemas.microsoft.com/office/drawing/2014/main" id="{BDC91E32-DAEB-B278-28E1-AE604C03B328}"/>
              </a:ext>
            </a:extLst>
          </p:cNvPr>
          <p:cNvSpPr>
            <a:spLocks noChangeShapeType="1"/>
          </p:cNvSpPr>
          <p:nvPr/>
        </p:nvSpPr>
        <p:spPr bwMode="auto">
          <a:xfrm>
            <a:off x="3704114" y="2626832"/>
            <a:ext cx="50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181" name="TextBox 52">
            <a:extLst>
              <a:ext uri="{FF2B5EF4-FFF2-40B4-BE49-F238E27FC236}">
                <a16:creationId xmlns:a16="http://schemas.microsoft.com/office/drawing/2014/main" id="{6D36999F-12AA-8F9A-7625-531DBD7888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3664" y="2383742"/>
            <a:ext cx="46038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dirty="0">
                <a:latin typeface="Cambria" panose="02040503050406030204" pitchFamily="18" charset="0"/>
              </a:rPr>
              <a:t>NBS</a:t>
            </a:r>
          </a:p>
        </p:txBody>
      </p:sp>
      <p:sp>
        <p:nvSpPr>
          <p:cNvPr id="182" name="TextBox 52">
            <a:extLst>
              <a:ext uri="{FF2B5EF4-FFF2-40B4-BE49-F238E27FC236}">
                <a16:creationId xmlns:a16="http://schemas.microsoft.com/office/drawing/2014/main" id="{93FE8474-45E2-2B4B-EDCA-12B46E98D7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83414" y="2383742"/>
            <a:ext cx="46038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dirty="0">
                <a:latin typeface="Cambria" panose="02040503050406030204" pitchFamily="18" charset="0"/>
              </a:rPr>
              <a:t>LRR</a:t>
            </a:r>
          </a:p>
        </p:txBody>
      </p:sp>
      <p:sp>
        <p:nvSpPr>
          <p:cNvPr id="183" name="TextBox 52">
            <a:extLst>
              <a:ext uri="{FF2B5EF4-FFF2-40B4-BE49-F238E27FC236}">
                <a16:creationId xmlns:a16="http://schemas.microsoft.com/office/drawing/2014/main" id="{9E8964D2-E3FA-F36B-A0E3-CC5A7B4265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1414" y="2383742"/>
            <a:ext cx="51007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dirty="0" err="1">
                <a:latin typeface="Cambria" panose="02040503050406030204" pitchFamily="18" charset="0"/>
              </a:rPr>
              <a:t>CtNL</a:t>
            </a:r>
            <a:endParaRPr lang="en-US" altLang="zh-CN" sz="1200" dirty="0">
              <a:latin typeface="Cambria" panose="02040503050406030204" pitchFamily="18" charset="0"/>
            </a:endParaRPr>
          </a:p>
        </p:txBody>
      </p:sp>
      <p:sp>
        <p:nvSpPr>
          <p:cNvPr id="184" name="矩形 59">
            <a:extLst>
              <a:ext uri="{FF2B5EF4-FFF2-40B4-BE49-F238E27FC236}">
                <a16:creationId xmlns:a16="http://schemas.microsoft.com/office/drawing/2014/main" id="{AAF10153-45A7-3743-6D5D-233724E121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4350" y="2218315"/>
            <a:ext cx="48551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200" dirty="0">
                <a:latin typeface="Cambria" panose="02040503050406030204" pitchFamily="18" charset="0"/>
                <a:cs typeface="Times New Roman" pitchFamily="18" charset="0"/>
              </a:rPr>
              <a:t>Prey</a:t>
            </a:r>
          </a:p>
        </p:txBody>
      </p:sp>
      <p:sp>
        <p:nvSpPr>
          <p:cNvPr id="185" name="矩形 59">
            <a:extLst>
              <a:ext uri="{FF2B5EF4-FFF2-40B4-BE49-F238E27FC236}">
                <a16:creationId xmlns:a16="http://schemas.microsoft.com/office/drawing/2014/main" id="{0B2321BA-D7DF-566F-AD2E-B3EAF638EF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2852" y="2485860"/>
            <a:ext cx="44916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200" dirty="0">
                <a:latin typeface="Cambria" panose="02040503050406030204" pitchFamily="18" charset="0"/>
                <a:cs typeface="Times New Roman" pitchFamily="18" charset="0"/>
              </a:rPr>
              <a:t>Bait</a:t>
            </a:r>
          </a:p>
        </p:txBody>
      </p:sp>
      <p:sp>
        <p:nvSpPr>
          <p:cNvPr id="186" name="Line 100">
            <a:extLst>
              <a:ext uri="{FF2B5EF4-FFF2-40B4-BE49-F238E27FC236}">
                <a16:creationId xmlns:a16="http://schemas.microsoft.com/office/drawing/2014/main" id="{38D032AA-87B8-505C-F6BA-660B8346D4A5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694664" y="1980201"/>
            <a:ext cx="603747" cy="1030226"/>
          </a:xfrm>
          <a:prstGeom prst="line">
            <a:avLst/>
          </a:prstGeom>
          <a:noFill/>
          <a:ln w="952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187" name="TextBox 40">
            <a:extLst>
              <a:ext uri="{FF2B5EF4-FFF2-40B4-BE49-F238E27FC236}">
                <a16:creationId xmlns:a16="http://schemas.microsoft.com/office/drawing/2014/main" id="{780EE421-75D2-AB5E-9C17-032C963C16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1932" y="2833423"/>
            <a:ext cx="10917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zh-CN" sz="1200" dirty="0">
                <a:latin typeface="Cambria" panose="02040503050406030204" pitchFamily="18" charset="0"/>
              </a:rPr>
              <a:t>AvrPii-J</a:t>
            </a:r>
            <a:r>
              <a:rPr lang="en-US" altLang="zh-CN" sz="1200" baseline="30000" dirty="0">
                <a:latin typeface="Cambria" panose="02040503050406030204" pitchFamily="18" charset="0"/>
              </a:rPr>
              <a:t>WT</a:t>
            </a:r>
            <a:r>
              <a:rPr lang="en-US" altLang="zh-CN" sz="1200" baseline="-25000" dirty="0">
                <a:latin typeface="Cambria" panose="02040503050406030204" pitchFamily="18" charset="0"/>
                <a:cs typeface="Times New Roman" panose="02020603050405020304" pitchFamily="18" charset="0"/>
              </a:rPr>
              <a:t>20-70</a:t>
            </a:r>
            <a:endParaRPr lang="en-US" altLang="zh-CN" sz="1200" baseline="30000" dirty="0">
              <a:latin typeface="Cambria" panose="02040503050406030204" pitchFamily="18" charset="0"/>
            </a:endParaRPr>
          </a:p>
        </p:txBody>
      </p:sp>
      <p:sp>
        <p:nvSpPr>
          <p:cNvPr id="188" name="TextBox 40">
            <a:extLst>
              <a:ext uri="{FF2B5EF4-FFF2-40B4-BE49-F238E27FC236}">
                <a16:creationId xmlns:a16="http://schemas.microsoft.com/office/drawing/2014/main" id="{8BEEC773-5408-420C-8A64-1AF32EC885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8652" y="3630603"/>
            <a:ext cx="113505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zh-CN" sz="1200" dirty="0">
                <a:latin typeface="Cambria" panose="02040503050406030204" pitchFamily="18" charset="0"/>
              </a:rPr>
              <a:t>AvrPii-C</a:t>
            </a:r>
            <a:r>
              <a:rPr lang="en-US" altLang="zh-CN" sz="1200" baseline="30000" dirty="0">
                <a:latin typeface="Cambria" panose="02040503050406030204" pitchFamily="18" charset="0"/>
              </a:rPr>
              <a:t>WT</a:t>
            </a:r>
            <a:r>
              <a:rPr lang="en-US" altLang="zh-CN" sz="1200" baseline="-25000" dirty="0">
                <a:latin typeface="Cambria" panose="02040503050406030204" pitchFamily="18" charset="0"/>
                <a:cs typeface="Times New Roman" panose="02020603050405020304" pitchFamily="18" charset="0"/>
              </a:rPr>
              <a:t>20-70</a:t>
            </a:r>
            <a:endParaRPr lang="en-US" altLang="zh-CN" sz="1200" baseline="30000" dirty="0">
              <a:latin typeface="Cambria" panose="02040503050406030204" pitchFamily="18" charset="0"/>
            </a:endParaRPr>
          </a:p>
        </p:txBody>
      </p:sp>
      <p:sp>
        <p:nvSpPr>
          <p:cNvPr id="189" name="Line 100">
            <a:extLst>
              <a:ext uri="{FF2B5EF4-FFF2-40B4-BE49-F238E27FC236}">
                <a16:creationId xmlns:a16="http://schemas.microsoft.com/office/drawing/2014/main" id="{08ED6F1B-0F9A-8A3A-C33E-3D9EA43B8E8A}"/>
              </a:ext>
            </a:extLst>
          </p:cNvPr>
          <p:cNvSpPr>
            <a:spLocks noChangeShapeType="1"/>
          </p:cNvSpPr>
          <p:nvPr/>
        </p:nvSpPr>
        <p:spPr bwMode="auto">
          <a:xfrm>
            <a:off x="3183414" y="2626832"/>
            <a:ext cx="46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190" name="Line 100">
            <a:extLst>
              <a:ext uri="{FF2B5EF4-FFF2-40B4-BE49-F238E27FC236}">
                <a16:creationId xmlns:a16="http://schemas.microsoft.com/office/drawing/2014/main" id="{C5942D71-A65C-7247-A8A4-5B10F32F4F30}"/>
              </a:ext>
            </a:extLst>
          </p:cNvPr>
          <p:cNvSpPr>
            <a:spLocks noChangeShapeType="1"/>
          </p:cNvSpPr>
          <p:nvPr/>
        </p:nvSpPr>
        <p:spPr bwMode="auto">
          <a:xfrm>
            <a:off x="2669064" y="2626832"/>
            <a:ext cx="43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191" name="Line 100">
            <a:extLst>
              <a:ext uri="{FF2B5EF4-FFF2-40B4-BE49-F238E27FC236}">
                <a16:creationId xmlns:a16="http://schemas.microsoft.com/office/drawing/2014/main" id="{D17290FB-B926-DD7D-B281-4836810AC67B}"/>
              </a:ext>
            </a:extLst>
          </p:cNvPr>
          <p:cNvSpPr>
            <a:spLocks noChangeShapeType="1"/>
          </p:cNvSpPr>
          <p:nvPr/>
        </p:nvSpPr>
        <p:spPr bwMode="auto">
          <a:xfrm>
            <a:off x="2144000" y="2626832"/>
            <a:ext cx="46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192" name="TextBox 52">
            <a:extLst>
              <a:ext uri="{FF2B5EF4-FFF2-40B4-BE49-F238E27FC236}">
                <a16:creationId xmlns:a16="http://schemas.microsoft.com/office/drawing/2014/main" id="{859A592B-D120-E52F-CE22-31C58B6374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6367" y="2593659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#1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193" name="TextBox 52">
            <a:extLst>
              <a:ext uri="{FF2B5EF4-FFF2-40B4-BE49-F238E27FC236}">
                <a16:creationId xmlns:a16="http://schemas.microsoft.com/office/drawing/2014/main" id="{855430E4-040C-B5F3-65CC-500CCF2FEC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5557" y="2593659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#2</a:t>
            </a:r>
          </a:p>
        </p:txBody>
      </p:sp>
      <p:sp>
        <p:nvSpPr>
          <p:cNvPr id="194" name="TextBox 52">
            <a:extLst>
              <a:ext uri="{FF2B5EF4-FFF2-40B4-BE49-F238E27FC236}">
                <a16:creationId xmlns:a16="http://schemas.microsoft.com/office/drawing/2014/main" id="{013F320F-3A02-5D3D-3B16-8894FBA80B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3034" y="2383742"/>
            <a:ext cx="36420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dirty="0">
                <a:latin typeface="Cambria" panose="02040503050406030204" pitchFamily="18" charset="0"/>
              </a:rPr>
              <a:t>FL</a:t>
            </a:r>
          </a:p>
        </p:txBody>
      </p:sp>
      <p:sp>
        <p:nvSpPr>
          <p:cNvPr id="195" name="Line 100">
            <a:extLst>
              <a:ext uri="{FF2B5EF4-FFF2-40B4-BE49-F238E27FC236}">
                <a16:creationId xmlns:a16="http://schemas.microsoft.com/office/drawing/2014/main" id="{391E7E18-8048-9111-9241-C4AB5DDE980A}"/>
              </a:ext>
            </a:extLst>
          </p:cNvPr>
          <p:cNvSpPr>
            <a:spLocks noChangeShapeType="1"/>
          </p:cNvSpPr>
          <p:nvPr/>
        </p:nvSpPr>
        <p:spPr bwMode="auto">
          <a:xfrm>
            <a:off x="1572934" y="2626832"/>
            <a:ext cx="50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196" name="Line 100">
            <a:extLst>
              <a:ext uri="{FF2B5EF4-FFF2-40B4-BE49-F238E27FC236}">
                <a16:creationId xmlns:a16="http://schemas.microsoft.com/office/drawing/2014/main" id="{2BDB9913-AD73-D8EB-EEAB-6DC7B4D8C4D1}"/>
              </a:ext>
            </a:extLst>
          </p:cNvPr>
          <p:cNvSpPr>
            <a:spLocks noChangeShapeType="1"/>
          </p:cNvSpPr>
          <p:nvPr/>
        </p:nvSpPr>
        <p:spPr bwMode="auto">
          <a:xfrm>
            <a:off x="1516761" y="2404472"/>
            <a:ext cx="273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197" name="TextBox 52">
            <a:extLst>
              <a:ext uri="{FF2B5EF4-FFF2-40B4-BE49-F238E27FC236}">
                <a16:creationId xmlns:a16="http://schemas.microsoft.com/office/drawing/2014/main" id="{0468AC4C-B3D0-54B5-E7B4-9E9DD5CBB9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28234" y="2168642"/>
            <a:ext cx="3593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dirty="0" err="1">
                <a:latin typeface="Cambria" panose="02040503050406030204" pitchFamily="18" charset="0"/>
              </a:rPr>
              <a:t>Pii</a:t>
            </a:r>
            <a:endParaRPr lang="en-US" altLang="zh-CN" sz="1200" dirty="0">
              <a:latin typeface="Cambria" panose="02040503050406030204" pitchFamily="18" charset="0"/>
            </a:endParaRPr>
          </a:p>
        </p:txBody>
      </p:sp>
      <p:sp>
        <p:nvSpPr>
          <p:cNvPr id="198" name="TextBox 40">
            <a:extLst>
              <a:ext uri="{FF2B5EF4-FFF2-40B4-BE49-F238E27FC236}">
                <a16:creationId xmlns:a16="http://schemas.microsoft.com/office/drawing/2014/main" id="{D8B0F2ED-2B95-51F4-9193-5DDFE1965E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262" y="3093253"/>
            <a:ext cx="124444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zh-CN" sz="1200" dirty="0" err="1">
                <a:latin typeface="Cambria" panose="02040503050406030204" pitchFamily="18" charset="0"/>
              </a:rPr>
              <a:t>AvrPii</a:t>
            </a:r>
            <a:r>
              <a:rPr lang="en-US" altLang="zh-CN" sz="1200" dirty="0">
                <a:latin typeface="Cambria" panose="02040503050406030204" pitchFamily="18" charset="0"/>
              </a:rPr>
              <a:t>-J/C-2</a:t>
            </a:r>
            <a:r>
              <a:rPr lang="en-US" altLang="zh-CN" sz="1200" baseline="-25000" dirty="0">
                <a:latin typeface="Cambria" panose="02040503050406030204" pitchFamily="18" charset="0"/>
                <a:cs typeface="Times New Roman" panose="02020603050405020304" pitchFamily="18" charset="0"/>
              </a:rPr>
              <a:t>20-70</a:t>
            </a:r>
            <a:endParaRPr lang="en-US" altLang="zh-CN" sz="1200" dirty="0">
              <a:latin typeface="Cambria" panose="02040503050406030204" pitchFamily="18" charset="0"/>
            </a:endParaRPr>
          </a:p>
        </p:txBody>
      </p:sp>
      <p:sp>
        <p:nvSpPr>
          <p:cNvPr id="199" name="TextBox 40">
            <a:extLst>
              <a:ext uri="{FF2B5EF4-FFF2-40B4-BE49-F238E27FC236}">
                <a16:creationId xmlns:a16="http://schemas.microsoft.com/office/drawing/2014/main" id="{3075810F-DCA1-05B9-8259-71FFDC9E96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262" y="3362235"/>
            <a:ext cx="124444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zh-CN" sz="1200" dirty="0" err="1">
                <a:latin typeface="Cambria" panose="02040503050406030204" pitchFamily="18" charset="0"/>
              </a:rPr>
              <a:t>AvrPii</a:t>
            </a:r>
            <a:r>
              <a:rPr lang="en-US" altLang="zh-CN" sz="1200" dirty="0">
                <a:latin typeface="Cambria" panose="02040503050406030204" pitchFamily="18" charset="0"/>
              </a:rPr>
              <a:t>-J/C-3</a:t>
            </a:r>
            <a:r>
              <a:rPr lang="en-US" altLang="zh-CN" sz="1200" baseline="-25000" dirty="0">
                <a:latin typeface="Cambria" panose="02040503050406030204" pitchFamily="18" charset="0"/>
                <a:cs typeface="Times New Roman" panose="02020603050405020304" pitchFamily="18" charset="0"/>
              </a:rPr>
              <a:t>20-70</a:t>
            </a:r>
            <a:endParaRPr lang="en-US" altLang="zh-CN" sz="1200" dirty="0">
              <a:latin typeface="Cambria" panose="02040503050406030204" pitchFamily="18" charset="0"/>
            </a:endParaRPr>
          </a:p>
        </p:txBody>
      </p:sp>
      <p:sp>
        <p:nvSpPr>
          <p:cNvPr id="201" name="矩形 200">
            <a:extLst>
              <a:ext uri="{FF2B5EF4-FFF2-40B4-BE49-F238E27FC236}">
                <a16:creationId xmlns:a16="http://schemas.microsoft.com/office/drawing/2014/main" id="{28EC480D-A86E-35AC-FDED-0CF782F296CA}"/>
              </a:ext>
            </a:extLst>
          </p:cNvPr>
          <p:cNvSpPr/>
          <p:nvPr/>
        </p:nvSpPr>
        <p:spPr>
          <a:xfrm>
            <a:off x="164137" y="1950749"/>
            <a:ext cx="115416" cy="20710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en-US" altLang="zh-CN" sz="1346" b="1" dirty="0">
                <a:latin typeface="Cambria" panose="02040503050406030204" pitchFamily="18" charset="0"/>
                <a:cs typeface="Times New Roman"/>
              </a:rPr>
              <a:t>B</a:t>
            </a:r>
            <a:endParaRPr lang="zh-CN" altLang="en-US" sz="1346" b="1" dirty="0">
              <a:latin typeface="Cambria" panose="02040503050406030204" pitchFamily="18" charset="0"/>
              <a:cs typeface="Times New Roman"/>
            </a:endParaRPr>
          </a:p>
        </p:txBody>
      </p:sp>
      <p:sp>
        <p:nvSpPr>
          <p:cNvPr id="259" name="矩形 258">
            <a:extLst>
              <a:ext uri="{FF2B5EF4-FFF2-40B4-BE49-F238E27FC236}">
                <a16:creationId xmlns:a16="http://schemas.microsoft.com/office/drawing/2014/main" id="{5A7252E5-8E03-EA60-F293-3B4F9C411E08}"/>
              </a:ext>
            </a:extLst>
          </p:cNvPr>
          <p:cNvSpPr/>
          <p:nvPr/>
        </p:nvSpPr>
        <p:spPr>
          <a:xfrm>
            <a:off x="185084" y="3961454"/>
            <a:ext cx="99386" cy="20710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en-US" altLang="zh-CN" sz="1346" b="1" dirty="0">
                <a:latin typeface="Cambria" panose="02040503050406030204" pitchFamily="18" charset="0"/>
                <a:cs typeface="Times New Roman"/>
              </a:rPr>
              <a:t>C</a:t>
            </a:r>
            <a:endParaRPr lang="zh-CN" altLang="en-US" sz="1346" b="1" dirty="0">
              <a:latin typeface="Cambria" panose="02040503050406030204" pitchFamily="18" charset="0"/>
              <a:cs typeface="Times New Roman"/>
            </a:endParaRPr>
          </a:p>
        </p:txBody>
      </p:sp>
      <p:sp>
        <p:nvSpPr>
          <p:cNvPr id="378" name="矩形 377">
            <a:extLst>
              <a:ext uri="{FF2B5EF4-FFF2-40B4-BE49-F238E27FC236}">
                <a16:creationId xmlns:a16="http://schemas.microsoft.com/office/drawing/2014/main" id="{6DCC11D1-7380-CF09-FE70-8F84C403FC3B}"/>
              </a:ext>
            </a:extLst>
          </p:cNvPr>
          <p:cNvSpPr/>
          <p:nvPr/>
        </p:nvSpPr>
        <p:spPr>
          <a:xfrm>
            <a:off x="154524" y="6217962"/>
            <a:ext cx="125034" cy="20710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en-US" altLang="zh-CN" sz="1346" b="1" dirty="0">
                <a:latin typeface="Cambria" panose="02040503050406030204" pitchFamily="18" charset="0"/>
                <a:cs typeface="Times New Roman"/>
              </a:rPr>
              <a:t>D</a:t>
            </a:r>
            <a:endParaRPr lang="zh-CN" altLang="en-US" sz="1346" b="1" dirty="0">
              <a:latin typeface="Cambria" panose="02040503050406030204" pitchFamily="18" charset="0"/>
              <a:cs typeface="Times New Roman"/>
            </a:endParaRPr>
          </a:p>
        </p:txBody>
      </p:sp>
      <p:sp>
        <p:nvSpPr>
          <p:cNvPr id="383" name="文本框 382">
            <a:extLst>
              <a:ext uri="{FF2B5EF4-FFF2-40B4-BE49-F238E27FC236}">
                <a16:creationId xmlns:a16="http://schemas.microsoft.com/office/drawing/2014/main" id="{89189FAC-420A-B2A0-471F-1A29F3D6762D}"/>
              </a:ext>
            </a:extLst>
          </p:cNvPr>
          <p:cNvSpPr txBox="1"/>
          <p:nvPr/>
        </p:nvSpPr>
        <p:spPr>
          <a:xfrm>
            <a:off x="169268" y="8787454"/>
            <a:ext cx="716436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100" b="1" dirty="0">
                <a:latin typeface="Cambria" panose="02040503050406030204" pitchFamily="18" charset="0"/>
                <a:cs typeface="Times New Roman"/>
              </a:rPr>
              <a:t>Fig. S5. </a:t>
            </a:r>
            <a:r>
              <a:rPr lang="en-US" altLang="zh-CN" sz="1100" dirty="0">
                <a:latin typeface="Cambria" panose="02040503050406030204" pitchFamily="18" charset="0"/>
                <a:cs typeface="Times New Roman"/>
              </a:rPr>
              <a:t>Interactions between </a:t>
            </a:r>
            <a:r>
              <a:rPr lang="en-US" altLang="zh-CN" sz="1100" dirty="0" err="1">
                <a:latin typeface="Cambria" panose="02040503050406030204" pitchFamily="18" charset="0"/>
                <a:cs typeface="Times New Roman"/>
              </a:rPr>
              <a:t>AvrPii</a:t>
            </a:r>
            <a:r>
              <a:rPr lang="en-US" altLang="zh-CN" sz="1100" dirty="0">
                <a:latin typeface="Cambria" panose="02040503050406030204" pitchFamily="18" charset="0"/>
                <a:cs typeface="Times New Roman"/>
              </a:rPr>
              <a:t> and </a:t>
            </a:r>
            <a:r>
              <a:rPr lang="en-US" altLang="zh-CN" sz="1100" dirty="0" err="1">
                <a:latin typeface="Cambria" panose="02040503050406030204" pitchFamily="18" charset="0"/>
                <a:cs typeface="Times New Roman"/>
              </a:rPr>
              <a:t>Pii</a:t>
            </a:r>
            <a:r>
              <a:rPr lang="en-US" altLang="zh-CN" sz="1100" dirty="0">
                <a:latin typeface="Cambria" panose="02040503050406030204" pitchFamily="18" charset="0"/>
                <a:cs typeface="Times New Roman"/>
              </a:rPr>
              <a:t> proteins in the Y2H system. The mature (</a:t>
            </a:r>
            <a:r>
              <a:rPr lang="en-GB" altLang="zh-CN" sz="1100" b="1" kern="100" dirty="0">
                <a:latin typeface="Cambria" panose="02040503050406030204" pitchFamily="18" charset="0"/>
                <a:ea typeface="楷体" panose="02010609060101010101" pitchFamily="49" charset="-122"/>
              </a:rPr>
              <a:t>A </a:t>
            </a:r>
            <a:r>
              <a:rPr lang="en-GB" altLang="zh-CN" sz="1100" kern="100" dirty="0">
                <a:latin typeface="Cambria" panose="02040503050406030204" pitchFamily="18" charset="0"/>
                <a:ea typeface="楷体" panose="02010609060101010101" pitchFamily="49" charset="-122"/>
              </a:rPr>
              <a:t>and </a:t>
            </a:r>
            <a:r>
              <a:rPr lang="en-GB" altLang="zh-CN" sz="1100" b="1" kern="100" dirty="0">
                <a:latin typeface="Cambria" panose="02040503050406030204" pitchFamily="18" charset="0"/>
                <a:ea typeface="楷体" panose="02010609060101010101" pitchFamily="49" charset="-122"/>
              </a:rPr>
              <a:t>B</a:t>
            </a:r>
            <a:r>
              <a:rPr lang="en-US" altLang="zh-CN" sz="1100" dirty="0">
                <a:latin typeface="Cambria" panose="02040503050406030204" pitchFamily="18" charset="0"/>
                <a:cs typeface="Times New Roman"/>
              </a:rPr>
              <a:t>) and the full-length proteins (</a:t>
            </a:r>
            <a:r>
              <a:rPr lang="en-GB" altLang="zh-CN" sz="1100" b="1" kern="100" dirty="0">
                <a:latin typeface="Cambria" panose="02040503050406030204" pitchFamily="18" charset="0"/>
                <a:ea typeface="楷体" panose="02010609060101010101" pitchFamily="49" charset="-122"/>
              </a:rPr>
              <a:t>C </a:t>
            </a:r>
            <a:r>
              <a:rPr lang="en-GB" altLang="zh-CN" sz="1100" kern="100" dirty="0">
                <a:latin typeface="Cambria" panose="02040503050406030204" pitchFamily="18" charset="0"/>
                <a:ea typeface="楷体" panose="02010609060101010101" pitchFamily="49" charset="-122"/>
              </a:rPr>
              <a:t>and </a:t>
            </a:r>
            <a:r>
              <a:rPr lang="en-GB" altLang="zh-CN" sz="1100" b="1" kern="100" dirty="0">
                <a:latin typeface="Cambria" panose="02040503050406030204" pitchFamily="18" charset="0"/>
                <a:ea typeface="楷体" panose="02010609060101010101" pitchFamily="49" charset="-122"/>
              </a:rPr>
              <a:t>D</a:t>
            </a:r>
            <a:r>
              <a:rPr lang="en-US" altLang="zh-CN" sz="1100" dirty="0">
                <a:latin typeface="Cambria" panose="02040503050406030204" pitchFamily="18" charset="0"/>
                <a:cs typeface="Times New Roman"/>
              </a:rPr>
              <a:t>) of both AvrPii-J and </a:t>
            </a:r>
            <a:r>
              <a:rPr lang="en-US" altLang="zh-CN" sz="1100" dirty="0" err="1">
                <a:latin typeface="Cambria" panose="02040503050406030204" pitchFamily="18" charset="0"/>
                <a:cs typeface="Times New Roman"/>
              </a:rPr>
              <a:t>AvrPii</a:t>
            </a:r>
            <a:r>
              <a:rPr lang="en-US" altLang="zh-CN" sz="1100" dirty="0">
                <a:latin typeface="Cambria" panose="02040503050406030204" pitchFamily="18" charset="0"/>
                <a:cs typeface="Times New Roman"/>
              </a:rPr>
              <a:t>-C haplotypes and their haplotype-chimeric mutants were matched to five domains of the paired </a:t>
            </a:r>
            <a:r>
              <a:rPr lang="en-US" altLang="zh-CN" sz="1100" dirty="0" err="1">
                <a:latin typeface="Cambria" panose="02040503050406030204" pitchFamily="18" charset="0"/>
                <a:cs typeface="Times New Roman"/>
              </a:rPr>
              <a:t>Pii</a:t>
            </a:r>
            <a:r>
              <a:rPr lang="en-US" altLang="zh-CN" sz="1100" dirty="0">
                <a:latin typeface="Cambria" panose="02040503050406030204" pitchFamily="18" charset="0"/>
                <a:cs typeface="Times New Roman"/>
              </a:rPr>
              <a:t> proteins in Bait/ Prey reciprocal combinations</a:t>
            </a:r>
            <a:r>
              <a:rPr lang="en-GB" altLang="zh-CN" sz="1100" kern="100" dirty="0">
                <a:latin typeface="Cambria" panose="02040503050406030204" pitchFamily="18" charset="0"/>
                <a:ea typeface="楷体" panose="02010609060101010101" pitchFamily="49" charset="-122"/>
              </a:rPr>
              <a:t>. FL, the full-length; CC, coiled-coil; NBS, nucleotide binding site; LRR, leucine-rich repeat; </a:t>
            </a:r>
            <a:r>
              <a:rPr lang="en-GB" altLang="zh-CN" sz="1100" kern="100" dirty="0" err="1">
                <a:latin typeface="Cambria" panose="02040503050406030204" pitchFamily="18" charset="0"/>
                <a:ea typeface="楷体" panose="02010609060101010101" pitchFamily="49" charset="-122"/>
              </a:rPr>
              <a:t>CtNL</a:t>
            </a:r>
            <a:r>
              <a:rPr lang="en-GB" altLang="zh-CN" sz="1100" kern="100" dirty="0">
                <a:latin typeface="Cambria" panose="02040503050406030204" pitchFamily="18" charset="0"/>
                <a:ea typeface="楷体" panose="02010609060101010101" pitchFamily="49" charset="-122"/>
              </a:rPr>
              <a:t>, carbon terminal non-LRR sequence.</a:t>
            </a:r>
            <a:endParaRPr lang="zh-CN" altLang="en-US" sz="1100" dirty="0">
              <a:latin typeface="Cambria" panose="02040503050406030204" pitchFamily="18" charset="0"/>
            </a:endParaRPr>
          </a:p>
        </p:txBody>
      </p:sp>
      <p:sp>
        <p:nvSpPr>
          <p:cNvPr id="384" name="TextBox 40">
            <a:extLst>
              <a:ext uri="{FF2B5EF4-FFF2-40B4-BE49-F238E27FC236}">
                <a16:creationId xmlns:a16="http://schemas.microsoft.com/office/drawing/2014/main" id="{EA5E5329-88DD-2DAE-69D6-4B445ECBCC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8891" y="8275430"/>
            <a:ext cx="165333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zh-CN" sz="1200" dirty="0">
                <a:latin typeface="Cambria" panose="02040503050406030204" pitchFamily="18" charset="0"/>
              </a:rPr>
              <a:t>Non-selective medium</a:t>
            </a:r>
            <a:endParaRPr lang="en-US" altLang="zh-CN" sz="1200" baseline="30000" dirty="0">
              <a:latin typeface="Cambria" panose="02040503050406030204" pitchFamily="18" charset="0"/>
            </a:endParaRPr>
          </a:p>
        </p:txBody>
      </p:sp>
      <p:sp>
        <p:nvSpPr>
          <p:cNvPr id="385" name="TextBox 40">
            <a:extLst>
              <a:ext uri="{FF2B5EF4-FFF2-40B4-BE49-F238E27FC236}">
                <a16:creationId xmlns:a16="http://schemas.microsoft.com/office/drawing/2014/main" id="{B8E699F7-B9A9-55A6-B6D3-E5591A500B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9649" y="8275430"/>
            <a:ext cx="132953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zh-CN" sz="1200" dirty="0">
                <a:latin typeface="Cambria" panose="02040503050406030204" pitchFamily="18" charset="0"/>
              </a:rPr>
              <a:t>selective medium</a:t>
            </a:r>
            <a:endParaRPr lang="en-US" altLang="zh-CN" sz="1200" baseline="30000" dirty="0">
              <a:latin typeface="Cambria" panose="02040503050406030204" pitchFamily="18" charset="0"/>
            </a:endParaRPr>
          </a:p>
        </p:txBody>
      </p:sp>
      <p:pic>
        <p:nvPicPr>
          <p:cNvPr id="5" name="图片 4" descr="图片包含 游戏机, 食物&#10;&#10;描述已自动生成">
            <a:extLst>
              <a:ext uri="{FF2B5EF4-FFF2-40B4-BE49-F238E27FC236}">
                <a16:creationId xmlns:a16="http://schemas.microsoft.com/office/drawing/2014/main" id="{17BF0185-5C8E-4566-B2E8-E387A2F0DC7F}"/>
              </a:ext>
            </a:extLst>
          </p:cNvPr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15" t="4286" r="1203"/>
          <a:stretch/>
        </p:blipFill>
        <p:spPr>
          <a:xfrm>
            <a:off x="1587500" y="868870"/>
            <a:ext cx="2647950" cy="1080000"/>
          </a:xfrm>
          <a:prstGeom prst="rect">
            <a:avLst/>
          </a:prstGeom>
        </p:spPr>
      </p:pic>
      <p:pic>
        <p:nvPicPr>
          <p:cNvPr id="8" name="图片 7" descr="图片包含 游戏机&#10;&#10;描述已自动生成">
            <a:extLst>
              <a:ext uri="{FF2B5EF4-FFF2-40B4-BE49-F238E27FC236}">
                <a16:creationId xmlns:a16="http://schemas.microsoft.com/office/drawing/2014/main" id="{E9702B18-41AA-44F6-A4EA-49B1570A881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79" t="7937" r="1575" b="2615"/>
          <a:stretch/>
        </p:blipFill>
        <p:spPr>
          <a:xfrm>
            <a:off x="1577851" y="2836430"/>
            <a:ext cx="2644899" cy="1080000"/>
          </a:xfrm>
          <a:prstGeom prst="rect">
            <a:avLst/>
          </a:prstGeom>
        </p:spPr>
      </p:pic>
      <p:pic>
        <p:nvPicPr>
          <p:cNvPr id="24" name="图片 23" descr="背景图案&#10;&#10;描述已自动生成">
            <a:extLst>
              <a:ext uri="{FF2B5EF4-FFF2-40B4-BE49-F238E27FC236}">
                <a16:creationId xmlns:a16="http://schemas.microsoft.com/office/drawing/2014/main" id="{829DB6B3-0FA7-4599-9EE2-DE276B57EE4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163" t="6079" r="2652" b="4219"/>
          <a:stretch/>
        </p:blipFill>
        <p:spPr>
          <a:xfrm>
            <a:off x="4414309" y="868425"/>
            <a:ext cx="2649600" cy="1080000"/>
          </a:xfrm>
          <a:prstGeom prst="rect">
            <a:avLst/>
          </a:prstGeom>
        </p:spPr>
      </p:pic>
      <p:pic>
        <p:nvPicPr>
          <p:cNvPr id="26" name="图片 25" descr="背景图案&#10;&#10;描述已自动生成">
            <a:extLst>
              <a:ext uri="{FF2B5EF4-FFF2-40B4-BE49-F238E27FC236}">
                <a16:creationId xmlns:a16="http://schemas.microsoft.com/office/drawing/2014/main" id="{0A1B24A7-F984-4D7E-A300-4E15E9191E9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159" t="6150" r="3696" b="2058"/>
          <a:stretch/>
        </p:blipFill>
        <p:spPr>
          <a:xfrm>
            <a:off x="4420739" y="2847974"/>
            <a:ext cx="2677250" cy="1080000"/>
          </a:xfrm>
          <a:prstGeom prst="rect">
            <a:avLst/>
          </a:prstGeom>
        </p:spPr>
      </p:pic>
      <p:cxnSp>
        <p:nvCxnSpPr>
          <p:cNvPr id="323" name="直接连接符 40">
            <a:extLst>
              <a:ext uri="{FF2B5EF4-FFF2-40B4-BE49-F238E27FC236}">
                <a16:creationId xmlns:a16="http://schemas.microsoft.com/office/drawing/2014/main" id="{CA0864D4-F4E8-D5CC-B695-E8DF63920594}"/>
              </a:ext>
            </a:extLst>
          </p:cNvPr>
          <p:cNvCxnSpPr/>
          <p:nvPr/>
        </p:nvCxnSpPr>
        <p:spPr bwMode="auto">
          <a:xfrm rot="5400000">
            <a:off x="3331217" y="7320961"/>
            <a:ext cx="2052000" cy="1233"/>
          </a:xfrm>
          <a:prstGeom prst="line">
            <a:avLst/>
          </a:prstGeom>
          <a:ln w="952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4" name="直接连接符 55">
            <a:extLst>
              <a:ext uri="{FF2B5EF4-FFF2-40B4-BE49-F238E27FC236}">
                <a16:creationId xmlns:a16="http://schemas.microsoft.com/office/drawing/2014/main" id="{74814D15-06F8-4073-2DF6-E2FBEAF56E7D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3322957" y="6929622"/>
            <a:ext cx="3780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olid"/>
            <a:round/>
            <a:headEnd/>
            <a:tailEnd/>
          </a:ln>
        </p:spPr>
      </p:cxnSp>
      <p:sp>
        <p:nvSpPr>
          <p:cNvPr id="325" name="TextBox 52">
            <a:extLst>
              <a:ext uri="{FF2B5EF4-FFF2-40B4-BE49-F238E27FC236}">
                <a16:creationId xmlns:a16="http://schemas.microsoft.com/office/drawing/2014/main" id="{6AD5FF03-7FA9-AB83-21F0-98A8B5E15C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0997" y="6715732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#1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326" name="TextBox 52">
            <a:extLst>
              <a:ext uri="{FF2B5EF4-FFF2-40B4-BE49-F238E27FC236}">
                <a16:creationId xmlns:a16="http://schemas.microsoft.com/office/drawing/2014/main" id="{FAA89360-284B-08C7-24EA-D75F333B59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4047" y="6715732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#2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327" name="TextBox 52">
            <a:extLst>
              <a:ext uri="{FF2B5EF4-FFF2-40B4-BE49-F238E27FC236}">
                <a16:creationId xmlns:a16="http://schemas.microsoft.com/office/drawing/2014/main" id="{AD1F5F36-95E5-2B17-F756-C1EE5E8CA8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53447" y="6715732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#1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328" name="TextBox 52">
            <a:extLst>
              <a:ext uri="{FF2B5EF4-FFF2-40B4-BE49-F238E27FC236}">
                <a16:creationId xmlns:a16="http://schemas.microsoft.com/office/drawing/2014/main" id="{9F835EDD-0622-5B58-2C26-D0C6627AFC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1097" y="6715732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#2</a:t>
            </a:r>
          </a:p>
        </p:txBody>
      </p:sp>
      <p:sp>
        <p:nvSpPr>
          <p:cNvPr id="329" name="TextBox 52">
            <a:extLst>
              <a:ext uri="{FF2B5EF4-FFF2-40B4-BE49-F238E27FC236}">
                <a16:creationId xmlns:a16="http://schemas.microsoft.com/office/drawing/2014/main" id="{26EDB7AF-D193-DE2F-0234-9EE16935EE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0247" y="6715732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#1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330" name="TextBox 52">
            <a:extLst>
              <a:ext uri="{FF2B5EF4-FFF2-40B4-BE49-F238E27FC236}">
                <a16:creationId xmlns:a16="http://schemas.microsoft.com/office/drawing/2014/main" id="{F8553ACF-6434-BFC7-79B6-787FB150BA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0597" y="6715732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#2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331" name="TextBox 52">
            <a:extLst>
              <a:ext uri="{FF2B5EF4-FFF2-40B4-BE49-F238E27FC236}">
                <a16:creationId xmlns:a16="http://schemas.microsoft.com/office/drawing/2014/main" id="{75382509-A285-3B08-EBAA-E8B3430F3B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7797" y="6715732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#1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332" name="TextBox 52">
            <a:extLst>
              <a:ext uri="{FF2B5EF4-FFF2-40B4-BE49-F238E27FC236}">
                <a16:creationId xmlns:a16="http://schemas.microsoft.com/office/drawing/2014/main" id="{1CB9347F-E7C0-325F-2791-5038145684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0847" y="6715732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#2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333" name="TextBox 52">
            <a:extLst>
              <a:ext uri="{FF2B5EF4-FFF2-40B4-BE49-F238E27FC236}">
                <a16:creationId xmlns:a16="http://schemas.microsoft.com/office/drawing/2014/main" id="{C047C0BC-A066-B92C-656A-39AA753A5F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6247" y="6505815"/>
            <a:ext cx="35689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dirty="0">
                <a:latin typeface="Cambria" panose="02040503050406030204" pitchFamily="18" charset="0"/>
              </a:rPr>
              <a:t>CC</a:t>
            </a:r>
            <a:endParaRPr lang="en-US" altLang="zh-CN" sz="1200" baseline="-25000" dirty="0">
              <a:latin typeface="Cambria" panose="02040503050406030204" pitchFamily="18" charset="0"/>
            </a:endParaRPr>
          </a:p>
        </p:txBody>
      </p:sp>
      <p:sp>
        <p:nvSpPr>
          <p:cNvPr id="334" name="Line 100">
            <a:extLst>
              <a:ext uri="{FF2B5EF4-FFF2-40B4-BE49-F238E27FC236}">
                <a16:creationId xmlns:a16="http://schemas.microsoft.com/office/drawing/2014/main" id="{F6DAADC9-0E44-86EA-B928-A3B33F07383C}"/>
              </a:ext>
            </a:extLst>
          </p:cNvPr>
          <p:cNvSpPr>
            <a:spLocks noChangeShapeType="1"/>
          </p:cNvSpPr>
          <p:nvPr/>
        </p:nvSpPr>
        <p:spPr bwMode="auto">
          <a:xfrm>
            <a:off x="6545647" y="6748905"/>
            <a:ext cx="50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335" name="TextBox 52">
            <a:extLst>
              <a:ext uri="{FF2B5EF4-FFF2-40B4-BE49-F238E27FC236}">
                <a16:creationId xmlns:a16="http://schemas.microsoft.com/office/drawing/2014/main" id="{99460658-3BC2-4249-400F-126B293915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5197" y="6505815"/>
            <a:ext cx="46038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dirty="0">
                <a:latin typeface="Cambria" panose="02040503050406030204" pitchFamily="18" charset="0"/>
              </a:rPr>
              <a:t>NBS</a:t>
            </a:r>
          </a:p>
        </p:txBody>
      </p:sp>
      <p:sp>
        <p:nvSpPr>
          <p:cNvPr id="336" name="TextBox 52">
            <a:extLst>
              <a:ext uri="{FF2B5EF4-FFF2-40B4-BE49-F238E27FC236}">
                <a16:creationId xmlns:a16="http://schemas.microsoft.com/office/drawing/2014/main" id="{9E9550AE-8F24-0EA3-81F8-0AAD509C9D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4947" y="6505815"/>
            <a:ext cx="46038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dirty="0">
                <a:latin typeface="Cambria" panose="02040503050406030204" pitchFamily="18" charset="0"/>
              </a:rPr>
              <a:t>LRR</a:t>
            </a:r>
          </a:p>
        </p:txBody>
      </p:sp>
      <p:sp>
        <p:nvSpPr>
          <p:cNvPr id="337" name="TextBox 52">
            <a:extLst>
              <a:ext uri="{FF2B5EF4-FFF2-40B4-BE49-F238E27FC236}">
                <a16:creationId xmlns:a16="http://schemas.microsoft.com/office/drawing/2014/main" id="{F28ECD6C-12A8-7E2B-5F23-29CC80850A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32947" y="6505815"/>
            <a:ext cx="51007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dirty="0" err="1">
                <a:latin typeface="Cambria" panose="02040503050406030204" pitchFamily="18" charset="0"/>
              </a:rPr>
              <a:t>CtNL</a:t>
            </a:r>
            <a:endParaRPr lang="en-US" altLang="zh-CN" sz="1200" dirty="0">
              <a:latin typeface="Cambria" panose="02040503050406030204" pitchFamily="18" charset="0"/>
            </a:endParaRPr>
          </a:p>
        </p:txBody>
      </p:sp>
      <p:sp>
        <p:nvSpPr>
          <p:cNvPr id="338" name="Line 100">
            <a:extLst>
              <a:ext uri="{FF2B5EF4-FFF2-40B4-BE49-F238E27FC236}">
                <a16:creationId xmlns:a16="http://schemas.microsoft.com/office/drawing/2014/main" id="{EDD36017-98B2-6C70-90FD-13037870DBE3}"/>
              </a:ext>
            </a:extLst>
          </p:cNvPr>
          <p:cNvSpPr>
            <a:spLocks noChangeShapeType="1"/>
          </p:cNvSpPr>
          <p:nvPr/>
        </p:nvSpPr>
        <p:spPr bwMode="auto">
          <a:xfrm>
            <a:off x="6024947" y="6748905"/>
            <a:ext cx="46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339" name="Line 100">
            <a:extLst>
              <a:ext uri="{FF2B5EF4-FFF2-40B4-BE49-F238E27FC236}">
                <a16:creationId xmlns:a16="http://schemas.microsoft.com/office/drawing/2014/main" id="{DE5D5201-E737-131D-59DE-9EBA0D199BBF}"/>
              </a:ext>
            </a:extLst>
          </p:cNvPr>
          <p:cNvSpPr>
            <a:spLocks noChangeShapeType="1"/>
          </p:cNvSpPr>
          <p:nvPr/>
        </p:nvSpPr>
        <p:spPr bwMode="auto">
          <a:xfrm>
            <a:off x="5510597" y="6748905"/>
            <a:ext cx="43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340" name="Line 100">
            <a:extLst>
              <a:ext uri="{FF2B5EF4-FFF2-40B4-BE49-F238E27FC236}">
                <a16:creationId xmlns:a16="http://schemas.microsoft.com/office/drawing/2014/main" id="{CA05B9E2-2229-5330-C046-CDF4D6B4BEDD}"/>
              </a:ext>
            </a:extLst>
          </p:cNvPr>
          <p:cNvSpPr>
            <a:spLocks noChangeShapeType="1"/>
          </p:cNvSpPr>
          <p:nvPr/>
        </p:nvSpPr>
        <p:spPr bwMode="auto">
          <a:xfrm>
            <a:off x="4985533" y="6748905"/>
            <a:ext cx="46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341" name="TextBox 52">
            <a:extLst>
              <a:ext uri="{FF2B5EF4-FFF2-40B4-BE49-F238E27FC236}">
                <a16:creationId xmlns:a16="http://schemas.microsoft.com/office/drawing/2014/main" id="{8EEB6F9A-EDD1-1D62-DC9D-EBE491B52B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97900" y="6715732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#1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342" name="TextBox 52">
            <a:extLst>
              <a:ext uri="{FF2B5EF4-FFF2-40B4-BE49-F238E27FC236}">
                <a16:creationId xmlns:a16="http://schemas.microsoft.com/office/drawing/2014/main" id="{C36DB97F-EB65-34AD-70E6-4102F6EB2A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57090" y="6715732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#2</a:t>
            </a:r>
          </a:p>
        </p:txBody>
      </p:sp>
      <p:sp>
        <p:nvSpPr>
          <p:cNvPr id="343" name="TextBox 52">
            <a:extLst>
              <a:ext uri="{FF2B5EF4-FFF2-40B4-BE49-F238E27FC236}">
                <a16:creationId xmlns:a16="http://schemas.microsoft.com/office/drawing/2014/main" id="{507D47C4-F250-4410-1403-9B6978F99D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567" y="6505815"/>
            <a:ext cx="36420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dirty="0">
                <a:latin typeface="Cambria" panose="02040503050406030204" pitchFamily="18" charset="0"/>
              </a:rPr>
              <a:t>FL</a:t>
            </a:r>
          </a:p>
        </p:txBody>
      </p:sp>
      <p:sp>
        <p:nvSpPr>
          <p:cNvPr id="344" name="Line 100">
            <a:extLst>
              <a:ext uri="{FF2B5EF4-FFF2-40B4-BE49-F238E27FC236}">
                <a16:creationId xmlns:a16="http://schemas.microsoft.com/office/drawing/2014/main" id="{D48E8A6A-6B83-74E0-F889-2EBB3DF18A51}"/>
              </a:ext>
            </a:extLst>
          </p:cNvPr>
          <p:cNvSpPr>
            <a:spLocks noChangeShapeType="1"/>
          </p:cNvSpPr>
          <p:nvPr/>
        </p:nvSpPr>
        <p:spPr bwMode="auto">
          <a:xfrm>
            <a:off x="4414467" y="6748905"/>
            <a:ext cx="50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345" name="Line 100">
            <a:extLst>
              <a:ext uri="{FF2B5EF4-FFF2-40B4-BE49-F238E27FC236}">
                <a16:creationId xmlns:a16="http://schemas.microsoft.com/office/drawing/2014/main" id="{273A52B8-DB3C-C68B-12F3-D6F2522CB423}"/>
              </a:ext>
            </a:extLst>
          </p:cNvPr>
          <p:cNvSpPr>
            <a:spLocks noChangeShapeType="1"/>
          </p:cNvSpPr>
          <p:nvPr/>
        </p:nvSpPr>
        <p:spPr bwMode="auto">
          <a:xfrm>
            <a:off x="4358294" y="6526545"/>
            <a:ext cx="273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346" name="TextBox 52">
            <a:extLst>
              <a:ext uri="{FF2B5EF4-FFF2-40B4-BE49-F238E27FC236}">
                <a16:creationId xmlns:a16="http://schemas.microsoft.com/office/drawing/2014/main" id="{59BA2725-C7A3-E3EA-D902-B4326DB53C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69767" y="6290715"/>
            <a:ext cx="3593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dirty="0" err="1">
                <a:latin typeface="Cambria" panose="02040503050406030204" pitchFamily="18" charset="0"/>
              </a:rPr>
              <a:t>Pii</a:t>
            </a:r>
            <a:endParaRPr lang="en-US" altLang="zh-CN" sz="1200" dirty="0">
              <a:latin typeface="Cambria" panose="02040503050406030204" pitchFamily="18" charset="0"/>
            </a:endParaRPr>
          </a:p>
        </p:txBody>
      </p:sp>
      <p:cxnSp>
        <p:nvCxnSpPr>
          <p:cNvPr id="347" name="直接连接符 36">
            <a:extLst>
              <a:ext uri="{FF2B5EF4-FFF2-40B4-BE49-F238E27FC236}">
                <a16:creationId xmlns:a16="http://schemas.microsoft.com/office/drawing/2014/main" id="{284DC25C-C749-EE90-25E4-E1A90C70AF2B}"/>
              </a:ext>
            </a:extLst>
          </p:cNvPr>
          <p:cNvCxnSpPr/>
          <p:nvPr/>
        </p:nvCxnSpPr>
        <p:spPr bwMode="auto">
          <a:xfrm rot="5400000">
            <a:off x="489689" y="7320961"/>
            <a:ext cx="2052000" cy="1233"/>
          </a:xfrm>
          <a:prstGeom prst="line">
            <a:avLst/>
          </a:prstGeom>
          <a:ln w="952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8" name="直接连接符 55">
            <a:extLst>
              <a:ext uri="{FF2B5EF4-FFF2-40B4-BE49-F238E27FC236}">
                <a16:creationId xmlns:a16="http://schemas.microsoft.com/office/drawing/2014/main" id="{74D6FD68-7E40-DC2B-5062-71D0B04AEF33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481429" y="6929622"/>
            <a:ext cx="3780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olid"/>
            <a:round/>
            <a:headEnd/>
            <a:tailEnd/>
          </a:ln>
        </p:spPr>
      </p:cxnSp>
      <p:sp>
        <p:nvSpPr>
          <p:cNvPr id="349" name="TextBox 52">
            <a:extLst>
              <a:ext uri="{FF2B5EF4-FFF2-40B4-BE49-F238E27FC236}">
                <a16:creationId xmlns:a16="http://schemas.microsoft.com/office/drawing/2014/main" id="{1E778C7D-2682-03B9-E918-381D59083D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81771" y="6715732"/>
            <a:ext cx="31931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$1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350" name="TextBox 52">
            <a:extLst>
              <a:ext uri="{FF2B5EF4-FFF2-40B4-BE49-F238E27FC236}">
                <a16:creationId xmlns:a16="http://schemas.microsoft.com/office/drawing/2014/main" id="{FE21337E-9D20-DDD8-A5F9-ADBF05C7D5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2519" y="6715732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#2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351" name="TextBox 52">
            <a:extLst>
              <a:ext uri="{FF2B5EF4-FFF2-40B4-BE49-F238E27FC236}">
                <a16:creationId xmlns:a16="http://schemas.microsoft.com/office/drawing/2014/main" id="{B579CC73-BE68-2270-6203-03ABD98D45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1919" y="6715732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#1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352" name="TextBox 52">
            <a:extLst>
              <a:ext uri="{FF2B5EF4-FFF2-40B4-BE49-F238E27FC236}">
                <a16:creationId xmlns:a16="http://schemas.microsoft.com/office/drawing/2014/main" id="{FB72FF6E-C26B-8AC5-51FF-8635B0B3C8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9569" y="6715732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#2</a:t>
            </a:r>
          </a:p>
        </p:txBody>
      </p:sp>
      <p:sp>
        <p:nvSpPr>
          <p:cNvPr id="353" name="TextBox 52">
            <a:extLst>
              <a:ext uri="{FF2B5EF4-FFF2-40B4-BE49-F238E27FC236}">
                <a16:creationId xmlns:a16="http://schemas.microsoft.com/office/drawing/2014/main" id="{ECF4580F-D2A8-D5D1-3160-B3B67B0028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78719" y="6715732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#1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354" name="TextBox 52">
            <a:extLst>
              <a:ext uri="{FF2B5EF4-FFF2-40B4-BE49-F238E27FC236}">
                <a16:creationId xmlns:a16="http://schemas.microsoft.com/office/drawing/2014/main" id="{0404B502-752C-9689-B2C2-285C0E39DC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39069" y="6715732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#2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355" name="TextBox 52">
            <a:extLst>
              <a:ext uri="{FF2B5EF4-FFF2-40B4-BE49-F238E27FC236}">
                <a16:creationId xmlns:a16="http://schemas.microsoft.com/office/drawing/2014/main" id="{CB76F367-24E0-F6FC-649D-3857E26E99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6269" y="6715732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#1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356" name="TextBox 52">
            <a:extLst>
              <a:ext uri="{FF2B5EF4-FFF2-40B4-BE49-F238E27FC236}">
                <a16:creationId xmlns:a16="http://schemas.microsoft.com/office/drawing/2014/main" id="{A30B9730-D25D-EA40-05AC-BD10D0CEB7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9319" y="6715732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#2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357" name="TextBox 52">
            <a:extLst>
              <a:ext uri="{FF2B5EF4-FFF2-40B4-BE49-F238E27FC236}">
                <a16:creationId xmlns:a16="http://schemas.microsoft.com/office/drawing/2014/main" id="{47025977-6DE5-584D-9AEA-713D7C17F5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4719" y="6505815"/>
            <a:ext cx="35689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dirty="0">
                <a:latin typeface="Cambria" panose="02040503050406030204" pitchFamily="18" charset="0"/>
              </a:rPr>
              <a:t>CC</a:t>
            </a:r>
            <a:endParaRPr lang="en-US" altLang="zh-CN" sz="1200" baseline="-25000" dirty="0">
              <a:latin typeface="Cambria" panose="02040503050406030204" pitchFamily="18" charset="0"/>
            </a:endParaRPr>
          </a:p>
        </p:txBody>
      </p:sp>
      <p:sp>
        <p:nvSpPr>
          <p:cNvPr id="358" name="Line 100">
            <a:extLst>
              <a:ext uri="{FF2B5EF4-FFF2-40B4-BE49-F238E27FC236}">
                <a16:creationId xmlns:a16="http://schemas.microsoft.com/office/drawing/2014/main" id="{D80C454F-2BAD-A668-7FB8-F3069FFF80AF}"/>
              </a:ext>
            </a:extLst>
          </p:cNvPr>
          <p:cNvSpPr>
            <a:spLocks noChangeShapeType="1"/>
          </p:cNvSpPr>
          <p:nvPr/>
        </p:nvSpPr>
        <p:spPr bwMode="auto">
          <a:xfrm>
            <a:off x="3704119" y="6748905"/>
            <a:ext cx="50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359" name="TextBox 52">
            <a:extLst>
              <a:ext uri="{FF2B5EF4-FFF2-40B4-BE49-F238E27FC236}">
                <a16:creationId xmlns:a16="http://schemas.microsoft.com/office/drawing/2014/main" id="{935F6A8A-6CF3-B99C-6BA3-8DACD1CE4D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3669" y="6505815"/>
            <a:ext cx="46038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dirty="0">
                <a:latin typeface="Cambria" panose="02040503050406030204" pitchFamily="18" charset="0"/>
              </a:rPr>
              <a:t>NBS</a:t>
            </a:r>
          </a:p>
        </p:txBody>
      </p:sp>
      <p:sp>
        <p:nvSpPr>
          <p:cNvPr id="360" name="TextBox 52">
            <a:extLst>
              <a:ext uri="{FF2B5EF4-FFF2-40B4-BE49-F238E27FC236}">
                <a16:creationId xmlns:a16="http://schemas.microsoft.com/office/drawing/2014/main" id="{F36720FA-D71C-6239-0D23-9FFE1FFAC4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83419" y="6505815"/>
            <a:ext cx="46038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dirty="0">
                <a:latin typeface="Cambria" panose="02040503050406030204" pitchFamily="18" charset="0"/>
              </a:rPr>
              <a:t>LRR</a:t>
            </a:r>
          </a:p>
        </p:txBody>
      </p:sp>
      <p:sp>
        <p:nvSpPr>
          <p:cNvPr id="361" name="TextBox 52">
            <a:extLst>
              <a:ext uri="{FF2B5EF4-FFF2-40B4-BE49-F238E27FC236}">
                <a16:creationId xmlns:a16="http://schemas.microsoft.com/office/drawing/2014/main" id="{49A620A8-5459-6BEB-84B6-A85809DA6A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1419" y="6505815"/>
            <a:ext cx="51007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dirty="0" err="1">
                <a:latin typeface="Cambria" panose="02040503050406030204" pitchFamily="18" charset="0"/>
              </a:rPr>
              <a:t>CtNL</a:t>
            </a:r>
            <a:endParaRPr lang="en-US" altLang="zh-CN" sz="1200" dirty="0">
              <a:latin typeface="Cambria" panose="02040503050406030204" pitchFamily="18" charset="0"/>
            </a:endParaRPr>
          </a:p>
        </p:txBody>
      </p:sp>
      <p:sp>
        <p:nvSpPr>
          <p:cNvPr id="362" name="矩形 59">
            <a:extLst>
              <a:ext uri="{FF2B5EF4-FFF2-40B4-BE49-F238E27FC236}">
                <a16:creationId xmlns:a16="http://schemas.microsoft.com/office/drawing/2014/main" id="{CC435BE4-4C57-B48F-CD21-B7DE0CF255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4355" y="6340388"/>
            <a:ext cx="48551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200" dirty="0">
                <a:latin typeface="Cambria" panose="02040503050406030204" pitchFamily="18" charset="0"/>
                <a:cs typeface="Times New Roman" pitchFamily="18" charset="0"/>
              </a:rPr>
              <a:t>Prey</a:t>
            </a:r>
          </a:p>
        </p:txBody>
      </p:sp>
      <p:sp>
        <p:nvSpPr>
          <p:cNvPr id="363" name="矩形 59">
            <a:extLst>
              <a:ext uri="{FF2B5EF4-FFF2-40B4-BE49-F238E27FC236}">
                <a16:creationId xmlns:a16="http://schemas.microsoft.com/office/drawing/2014/main" id="{B507745E-4E44-E290-3F99-643D345F2A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2857" y="6607933"/>
            <a:ext cx="44916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200" dirty="0">
                <a:latin typeface="Cambria" panose="02040503050406030204" pitchFamily="18" charset="0"/>
                <a:cs typeface="Times New Roman" pitchFamily="18" charset="0"/>
              </a:rPr>
              <a:t>Bait</a:t>
            </a:r>
          </a:p>
        </p:txBody>
      </p:sp>
      <p:sp>
        <p:nvSpPr>
          <p:cNvPr id="364" name="Line 100">
            <a:extLst>
              <a:ext uri="{FF2B5EF4-FFF2-40B4-BE49-F238E27FC236}">
                <a16:creationId xmlns:a16="http://schemas.microsoft.com/office/drawing/2014/main" id="{C57F4FB0-96BD-E4FB-1EF0-8F82B2B998FE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694669" y="6102274"/>
            <a:ext cx="603747" cy="1030226"/>
          </a:xfrm>
          <a:prstGeom prst="line">
            <a:avLst/>
          </a:prstGeom>
          <a:noFill/>
          <a:ln w="952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365" name="TextBox 40">
            <a:extLst>
              <a:ext uri="{FF2B5EF4-FFF2-40B4-BE49-F238E27FC236}">
                <a16:creationId xmlns:a16="http://schemas.microsoft.com/office/drawing/2014/main" id="{2045FFC1-C678-B657-4273-6D455C17F7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559" y="6914634"/>
            <a:ext cx="97315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zh-CN" sz="1200" dirty="0" err="1">
                <a:latin typeface="Cambria" panose="02040503050406030204" pitchFamily="18" charset="0"/>
              </a:rPr>
              <a:t>AvrPii</a:t>
            </a:r>
            <a:r>
              <a:rPr lang="en-US" altLang="zh-CN" sz="1200" dirty="0">
                <a:latin typeface="Cambria" panose="02040503050406030204" pitchFamily="18" charset="0"/>
              </a:rPr>
              <a:t>-J</a:t>
            </a:r>
            <a:r>
              <a:rPr lang="en-US" altLang="zh-CN" sz="1200" baseline="30000" dirty="0">
                <a:latin typeface="Cambria" panose="02040503050406030204" pitchFamily="18" charset="0"/>
              </a:rPr>
              <a:t>WT</a:t>
            </a:r>
            <a:r>
              <a:rPr lang="en-US" altLang="zh-CN" sz="1200" baseline="-25000" dirty="0">
                <a:latin typeface="Cambria" panose="02040503050406030204" pitchFamily="18" charset="0"/>
                <a:cs typeface="Times New Roman" panose="02020603050405020304" pitchFamily="18" charset="0"/>
              </a:rPr>
              <a:t>FL</a:t>
            </a:r>
            <a:endParaRPr lang="en-US" altLang="zh-CN" sz="1200" baseline="30000" dirty="0">
              <a:latin typeface="Cambria" panose="02040503050406030204" pitchFamily="18" charset="0"/>
            </a:endParaRPr>
          </a:p>
        </p:txBody>
      </p:sp>
      <p:sp>
        <p:nvSpPr>
          <p:cNvPr id="366" name="TextBox 40">
            <a:extLst>
              <a:ext uri="{FF2B5EF4-FFF2-40B4-BE49-F238E27FC236}">
                <a16:creationId xmlns:a16="http://schemas.microsoft.com/office/drawing/2014/main" id="{D5A90C55-8D39-6F54-B267-5F5A85E5B6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7279" y="7984616"/>
            <a:ext cx="101643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zh-CN" sz="1200" dirty="0" err="1">
                <a:latin typeface="Cambria" panose="02040503050406030204" pitchFamily="18" charset="0"/>
              </a:rPr>
              <a:t>AvrPii</a:t>
            </a:r>
            <a:r>
              <a:rPr lang="en-US" altLang="zh-CN" sz="1200" dirty="0">
                <a:latin typeface="Cambria" panose="02040503050406030204" pitchFamily="18" charset="0"/>
              </a:rPr>
              <a:t>-C</a:t>
            </a:r>
            <a:r>
              <a:rPr lang="en-US" altLang="zh-CN" sz="1200" baseline="30000" dirty="0">
                <a:latin typeface="Cambria" panose="02040503050406030204" pitchFamily="18" charset="0"/>
              </a:rPr>
              <a:t>WT</a:t>
            </a:r>
            <a:r>
              <a:rPr lang="en-US" altLang="zh-CN" sz="1200" baseline="-25000" dirty="0">
                <a:latin typeface="Cambria" panose="02040503050406030204" pitchFamily="18" charset="0"/>
                <a:cs typeface="Times New Roman" panose="02020603050405020304" pitchFamily="18" charset="0"/>
              </a:rPr>
              <a:t>FL</a:t>
            </a:r>
            <a:endParaRPr lang="en-US" altLang="zh-CN" sz="1200" baseline="30000" dirty="0">
              <a:latin typeface="Cambria" panose="02040503050406030204" pitchFamily="18" charset="0"/>
            </a:endParaRPr>
          </a:p>
        </p:txBody>
      </p:sp>
      <p:sp>
        <p:nvSpPr>
          <p:cNvPr id="367" name="Line 100">
            <a:extLst>
              <a:ext uri="{FF2B5EF4-FFF2-40B4-BE49-F238E27FC236}">
                <a16:creationId xmlns:a16="http://schemas.microsoft.com/office/drawing/2014/main" id="{DF697E59-2F0F-E8CD-8F27-92561AF99C00}"/>
              </a:ext>
            </a:extLst>
          </p:cNvPr>
          <p:cNvSpPr>
            <a:spLocks noChangeShapeType="1"/>
          </p:cNvSpPr>
          <p:nvPr/>
        </p:nvSpPr>
        <p:spPr bwMode="auto">
          <a:xfrm>
            <a:off x="3183419" y="6748905"/>
            <a:ext cx="46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368" name="Line 100">
            <a:extLst>
              <a:ext uri="{FF2B5EF4-FFF2-40B4-BE49-F238E27FC236}">
                <a16:creationId xmlns:a16="http://schemas.microsoft.com/office/drawing/2014/main" id="{21B6F71B-1D7C-EB99-71BF-C061044234EE}"/>
              </a:ext>
            </a:extLst>
          </p:cNvPr>
          <p:cNvSpPr>
            <a:spLocks noChangeShapeType="1"/>
          </p:cNvSpPr>
          <p:nvPr/>
        </p:nvSpPr>
        <p:spPr bwMode="auto">
          <a:xfrm>
            <a:off x="2669069" y="6748905"/>
            <a:ext cx="43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369" name="Line 100">
            <a:extLst>
              <a:ext uri="{FF2B5EF4-FFF2-40B4-BE49-F238E27FC236}">
                <a16:creationId xmlns:a16="http://schemas.microsoft.com/office/drawing/2014/main" id="{56CD9659-C240-D1C4-00A4-2C775C6B4A93}"/>
              </a:ext>
            </a:extLst>
          </p:cNvPr>
          <p:cNvSpPr>
            <a:spLocks noChangeShapeType="1"/>
          </p:cNvSpPr>
          <p:nvPr/>
        </p:nvSpPr>
        <p:spPr bwMode="auto">
          <a:xfrm>
            <a:off x="2144005" y="6748905"/>
            <a:ext cx="46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370" name="TextBox 52">
            <a:extLst>
              <a:ext uri="{FF2B5EF4-FFF2-40B4-BE49-F238E27FC236}">
                <a16:creationId xmlns:a16="http://schemas.microsoft.com/office/drawing/2014/main" id="{306B1EA1-A03E-AD61-E319-5586B82FAB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6372" y="6715732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#1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371" name="TextBox 52">
            <a:extLst>
              <a:ext uri="{FF2B5EF4-FFF2-40B4-BE49-F238E27FC236}">
                <a16:creationId xmlns:a16="http://schemas.microsoft.com/office/drawing/2014/main" id="{0F07BA9B-3938-5638-4B0F-DCEB1C576B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5562" y="6715732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#2</a:t>
            </a:r>
          </a:p>
        </p:txBody>
      </p:sp>
      <p:sp>
        <p:nvSpPr>
          <p:cNvPr id="372" name="TextBox 52">
            <a:extLst>
              <a:ext uri="{FF2B5EF4-FFF2-40B4-BE49-F238E27FC236}">
                <a16:creationId xmlns:a16="http://schemas.microsoft.com/office/drawing/2014/main" id="{2C401775-9112-6338-C536-08FFC6F784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3039" y="6505815"/>
            <a:ext cx="36420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dirty="0">
                <a:latin typeface="Cambria" panose="02040503050406030204" pitchFamily="18" charset="0"/>
              </a:rPr>
              <a:t>FL</a:t>
            </a:r>
          </a:p>
        </p:txBody>
      </p:sp>
      <p:sp>
        <p:nvSpPr>
          <p:cNvPr id="373" name="Line 100">
            <a:extLst>
              <a:ext uri="{FF2B5EF4-FFF2-40B4-BE49-F238E27FC236}">
                <a16:creationId xmlns:a16="http://schemas.microsoft.com/office/drawing/2014/main" id="{E593514A-8555-E606-5501-BAC1DED3FAE1}"/>
              </a:ext>
            </a:extLst>
          </p:cNvPr>
          <p:cNvSpPr>
            <a:spLocks noChangeShapeType="1"/>
          </p:cNvSpPr>
          <p:nvPr/>
        </p:nvSpPr>
        <p:spPr bwMode="auto">
          <a:xfrm>
            <a:off x="1572939" y="6748905"/>
            <a:ext cx="50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374" name="Line 100">
            <a:extLst>
              <a:ext uri="{FF2B5EF4-FFF2-40B4-BE49-F238E27FC236}">
                <a16:creationId xmlns:a16="http://schemas.microsoft.com/office/drawing/2014/main" id="{7EE72959-964B-51DE-5577-27514660B963}"/>
              </a:ext>
            </a:extLst>
          </p:cNvPr>
          <p:cNvSpPr>
            <a:spLocks noChangeShapeType="1"/>
          </p:cNvSpPr>
          <p:nvPr/>
        </p:nvSpPr>
        <p:spPr bwMode="auto">
          <a:xfrm>
            <a:off x="1516766" y="6526545"/>
            <a:ext cx="273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375" name="TextBox 52">
            <a:extLst>
              <a:ext uri="{FF2B5EF4-FFF2-40B4-BE49-F238E27FC236}">
                <a16:creationId xmlns:a16="http://schemas.microsoft.com/office/drawing/2014/main" id="{23BD74F7-EC8C-C8DF-B813-1B1F1622A8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28239" y="6290715"/>
            <a:ext cx="3593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dirty="0" err="1">
                <a:latin typeface="Cambria" panose="02040503050406030204" pitchFamily="18" charset="0"/>
              </a:rPr>
              <a:t>Pii</a:t>
            </a:r>
            <a:endParaRPr lang="en-US" altLang="zh-CN" sz="1200" dirty="0">
              <a:latin typeface="Cambria" panose="02040503050406030204" pitchFamily="18" charset="0"/>
            </a:endParaRPr>
          </a:p>
        </p:txBody>
      </p:sp>
      <p:sp>
        <p:nvSpPr>
          <p:cNvPr id="376" name="TextBox 40">
            <a:extLst>
              <a:ext uri="{FF2B5EF4-FFF2-40B4-BE49-F238E27FC236}">
                <a16:creationId xmlns:a16="http://schemas.microsoft.com/office/drawing/2014/main" id="{FB5F06DB-B274-608D-06C2-4F4AD42925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5143" y="7182130"/>
            <a:ext cx="108856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zh-CN" sz="1200" dirty="0" err="1">
                <a:latin typeface="Cambria" panose="02040503050406030204" pitchFamily="18" charset="0"/>
              </a:rPr>
              <a:t>AvrPii</a:t>
            </a:r>
            <a:r>
              <a:rPr lang="en-US" altLang="zh-CN" sz="1200" dirty="0">
                <a:latin typeface="Cambria" panose="02040503050406030204" pitchFamily="18" charset="0"/>
              </a:rPr>
              <a:t>-J/C-1</a:t>
            </a:r>
            <a:r>
              <a:rPr lang="en-US" altLang="zh-CN" sz="1200" baseline="-25000" dirty="0">
                <a:latin typeface="Cambria" panose="02040503050406030204" pitchFamily="18" charset="0"/>
                <a:cs typeface="Times New Roman" panose="02020603050405020304" pitchFamily="18" charset="0"/>
              </a:rPr>
              <a:t>FL</a:t>
            </a:r>
            <a:endParaRPr lang="en-US" altLang="zh-CN" sz="1200" dirty="0">
              <a:latin typeface="Cambria" panose="02040503050406030204" pitchFamily="18" charset="0"/>
            </a:endParaRPr>
          </a:p>
        </p:txBody>
      </p:sp>
      <p:sp>
        <p:nvSpPr>
          <p:cNvPr id="377" name="TextBox 40">
            <a:extLst>
              <a:ext uri="{FF2B5EF4-FFF2-40B4-BE49-F238E27FC236}">
                <a16:creationId xmlns:a16="http://schemas.microsoft.com/office/drawing/2014/main" id="{7F3ABC0F-D9F9-9BAB-89E4-F102B6B0FB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5143" y="7449626"/>
            <a:ext cx="108856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zh-CN" sz="1200" dirty="0" err="1">
                <a:latin typeface="Cambria" panose="02040503050406030204" pitchFamily="18" charset="0"/>
              </a:rPr>
              <a:t>AvrPii</a:t>
            </a:r>
            <a:r>
              <a:rPr lang="en-US" altLang="zh-CN" sz="1200" dirty="0">
                <a:latin typeface="Cambria" panose="02040503050406030204" pitchFamily="18" charset="0"/>
              </a:rPr>
              <a:t>-J/C-2</a:t>
            </a:r>
            <a:r>
              <a:rPr lang="en-US" altLang="zh-CN" sz="1200" baseline="-25000" dirty="0">
                <a:latin typeface="Cambria" panose="02040503050406030204" pitchFamily="18" charset="0"/>
                <a:cs typeface="Times New Roman" panose="02020603050405020304" pitchFamily="18" charset="0"/>
              </a:rPr>
              <a:t>FL</a:t>
            </a:r>
            <a:endParaRPr lang="en-US" altLang="zh-CN" sz="1200" dirty="0">
              <a:latin typeface="Cambria" panose="02040503050406030204" pitchFamily="18" charset="0"/>
            </a:endParaRPr>
          </a:p>
        </p:txBody>
      </p:sp>
      <p:sp>
        <p:nvSpPr>
          <p:cNvPr id="379" name="TextBox 40">
            <a:extLst>
              <a:ext uri="{FF2B5EF4-FFF2-40B4-BE49-F238E27FC236}">
                <a16:creationId xmlns:a16="http://schemas.microsoft.com/office/drawing/2014/main" id="{86CC5922-EB28-2046-5538-7BE1311AAC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5143" y="7717122"/>
            <a:ext cx="108856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zh-CN" sz="1200" dirty="0" err="1">
                <a:latin typeface="Cambria" panose="02040503050406030204" pitchFamily="18" charset="0"/>
              </a:rPr>
              <a:t>AvrPii</a:t>
            </a:r>
            <a:r>
              <a:rPr lang="en-US" altLang="zh-CN" sz="1200" dirty="0">
                <a:latin typeface="Cambria" panose="02040503050406030204" pitchFamily="18" charset="0"/>
              </a:rPr>
              <a:t>-J/C-3</a:t>
            </a:r>
            <a:r>
              <a:rPr lang="en-US" altLang="zh-CN" sz="1200" baseline="-25000" dirty="0">
                <a:latin typeface="Cambria" panose="02040503050406030204" pitchFamily="18" charset="0"/>
                <a:cs typeface="Times New Roman" panose="02020603050405020304" pitchFamily="18" charset="0"/>
              </a:rPr>
              <a:t>FL</a:t>
            </a:r>
            <a:endParaRPr lang="en-US" altLang="zh-CN" sz="1200" dirty="0">
              <a:latin typeface="Cambria" panose="02040503050406030204" pitchFamily="18" charset="0"/>
            </a:endParaRPr>
          </a:p>
        </p:txBody>
      </p:sp>
      <p:pic>
        <p:nvPicPr>
          <p:cNvPr id="16" name="图片 15" descr="图片包含 游戏机&#10;&#10;描述已自动生成">
            <a:extLst>
              <a:ext uri="{FF2B5EF4-FFF2-40B4-BE49-F238E27FC236}">
                <a16:creationId xmlns:a16="http://schemas.microsoft.com/office/drawing/2014/main" id="{D9ECDD99-35A1-4464-BAF6-CD98D3A105A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78" t="2838" r="258" b="2472"/>
          <a:stretch/>
        </p:blipFill>
        <p:spPr>
          <a:xfrm>
            <a:off x="1589889" y="6971958"/>
            <a:ext cx="2664000" cy="1293537"/>
          </a:xfrm>
          <a:prstGeom prst="rect">
            <a:avLst/>
          </a:prstGeom>
        </p:spPr>
      </p:pic>
      <p:pic>
        <p:nvPicPr>
          <p:cNvPr id="28" name="图片 27" descr="图片包含 室内, 手, 大, 食物&#10;&#10;描述已自动生成">
            <a:extLst>
              <a:ext uri="{FF2B5EF4-FFF2-40B4-BE49-F238E27FC236}">
                <a16:creationId xmlns:a16="http://schemas.microsoft.com/office/drawing/2014/main" id="{10665364-229A-4FFF-A7A1-FB982F03396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836" t="1140" r="3409" b="8759"/>
          <a:stretch/>
        </p:blipFill>
        <p:spPr>
          <a:xfrm>
            <a:off x="4400550" y="6974233"/>
            <a:ext cx="2679882" cy="1294378"/>
          </a:xfrm>
          <a:prstGeom prst="rect">
            <a:avLst/>
          </a:prstGeom>
        </p:spPr>
      </p:pic>
      <p:cxnSp>
        <p:nvCxnSpPr>
          <p:cNvPr id="204" name="直接连接符 40">
            <a:extLst>
              <a:ext uri="{FF2B5EF4-FFF2-40B4-BE49-F238E27FC236}">
                <a16:creationId xmlns:a16="http://schemas.microsoft.com/office/drawing/2014/main" id="{0805637B-47CF-FDAD-FEE1-E4DDE68E570F}"/>
              </a:ext>
            </a:extLst>
          </p:cNvPr>
          <p:cNvCxnSpPr/>
          <p:nvPr/>
        </p:nvCxnSpPr>
        <p:spPr bwMode="auto">
          <a:xfrm rot="5400000">
            <a:off x="3336129" y="5122509"/>
            <a:ext cx="2052000" cy="1233"/>
          </a:xfrm>
          <a:prstGeom prst="line">
            <a:avLst/>
          </a:prstGeom>
          <a:ln w="952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接连接符 55">
            <a:extLst>
              <a:ext uri="{FF2B5EF4-FFF2-40B4-BE49-F238E27FC236}">
                <a16:creationId xmlns:a16="http://schemas.microsoft.com/office/drawing/2014/main" id="{9AFE32FE-047B-5156-AE58-1EDF6CB233AD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3327869" y="4731170"/>
            <a:ext cx="3780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olid"/>
            <a:round/>
            <a:headEnd/>
            <a:tailEnd/>
          </a:ln>
        </p:spPr>
      </p:cxnSp>
      <p:sp>
        <p:nvSpPr>
          <p:cNvPr id="206" name="TextBox 52">
            <a:extLst>
              <a:ext uri="{FF2B5EF4-FFF2-40B4-BE49-F238E27FC236}">
                <a16:creationId xmlns:a16="http://schemas.microsoft.com/office/drawing/2014/main" id="{3947B3B6-778A-AE14-3E69-D825907A7F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5909" y="4517280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#1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207" name="TextBox 52">
            <a:extLst>
              <a:ext uri="{FF2B5EF4-FFF2-40B4-BE49-F238E27FC236}">
                <a16:creationId xmlns:a16="http://schemas.microsoft.com/office/drawing/2014/main" id="{1C8FCC38-1662-4A2C-02B9-CC8E9C8A3F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8959" y="4517280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#2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208" name="TextBox 52">
            <a:extLst>
              <a:ext uri="{FF2B5EF4-FFF2-40B4-BE49-F238E27FC236}">
                <a16:creationId xmlns:a16="http://schemas.microsoft.com/office/drawing/2014/main" id="{E8FF4970-06EF-1747-3AAF-615AFC9656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58359" y="4517280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#1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209" name="TextBox 52">
            <a:extLst>
              <a:ext uri="{FF2B5EF4-FFF2-40B4-BE49-F238E27FC236}">
                <a16:creationId xmlns:a16="http://schemas.microsoft.com/office/drawing/2014/main" id="{97A4395F-2C44-0EAC-D1F3-0E1DA8FCE2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6009" y="4517280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#2</a:t>
            </a:r>
          </a:p>
        </p:txBody>
      </p:sp>
      <p:sp>
        <p:nvSpPr>
          <p:cNvPr id="210" name="TextBox 52">
            <a:extLst>
              <a:ext uri="{FF2B5EF4-FFF2-40B4-BE49-F238E27FC236}">
                <a16:creationId xmlns:a16="http://schemas.microsoft.com/office/drawing/2014/main" id="{0BF53DDB-00FF-891D-AD32-A1DBC639B4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5159" y="4517280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#1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211" name="TextBox 52">
            <a:extLst>
              <a:ext uri="{FF2B5EF4-FFF2-40B4-BE49-F238E27FC236}">
                <a16:creationId xmlns:a16="http://schemas.microsoft.com/office/drawing/2014/main" id="{EC934092-2B07-76FA-4A93-DD2C62FB75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5509" y="4517280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#2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212" name="TextBox 52">
            <a:extLst>
              <a:ext uri="{FF2B5EF4-FFF2-40B4-BE49-F238E27FC236}">
                <a16:creationId xmlns:a16="http://schemas.microsoft.com/office/drawing/2014/main" id="{00A192C7-7B7F-D95D-3F83-EBDE138149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72709" y="4517280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#1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213" name="TextBox 52">
            <a:extLst>
              <a:ext uri="{FF2B5EF4-FFF2-40B4-BE49-F238E27FC236}">
                <a16:creationId xmlns:a16="http://schemas.microsoft.com/office/drawing/2014/main" id="{28C3B5E4-5912-943B-090C-DACD02EED4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5759" y="4517280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#2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214" name="TextBox 52">
            <a:extLst>
              <a:ext uri="{FF2B5EF4-FFF2-40B4-BE49-F238E27FC236}">
                <a16:creationId xmlns:a16="http://schemas.microsoft.com/office/drawing/2014/main" id="{51ADEFA1-686D-0327-4764-FC8CC3EB8B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1159" y="4307363"/>
            <a:ext cx="35689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dirty="0">
                <a:latin typeface="Cambria" panose="02040503050406030204" pitchFamily="18" charset="0"/>
              </a:rPr>
              <a:t>CC</a:t>
            </a:r>
            <a:endParaRPr lang="en-US" altLang="zh-CN" sz="1200" baseline="-25000" dirty="0">
              <a:latin typeface="Cambria" panose="02040503050406030204" pitchFamily="18" charset="0"/>
            </a:endParaRPr>
          </a:p>
        </p:txBody>
      </p:sp>
      <p:sp>
        <p:nvSpPr>
          <p:cNvPr id="215" name="Line 100">
            <a:extLst>
              <a:ext uri="{FF2B5EF4-FFF2-40B4-BE49-F238E27FC236}">
                <a16:creationId xmlns:a16="http://schemas.microsoft.com/office/drawing/2014/main" id="{CDF678D2-B32A-5904-EE64-9ABCF94F22F1}"/>
              </a:ext>
            </a:extLst>
          </p:cNvPr>
          <p:cNvSpPr>
            <a:spLocks noChangeShapeType="1"/>
          </p:cNvSpPr>
          <p:nvPr/>
        </p:nvSpPr>
        <p:spPr bwMode="auto">
          <a:xfrm>
            <a:off x="6550559" y="4550453"/>
            <a:ext cx="50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216" name="TextBox 52">
            <a:extLst>
              <a:ext uri="{FF2B5EF4-FFF2-40B4-BE49-F238E27FC236}">
                <a16:creationId xmlns:a16="http://schemas.microsoft.com/office/drawing/2014/main" id="{F2124A4A-A05D-BE33-9E86-047CE05106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90109" y="4307363"/>
            <a:ext cx="46038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dirty="0">
                <a:latin typeface="Cambria" panose="02040503050406030204" pitchFamily="18" charset="0"/>
              </a:rPr>
              <a:t>NBS</a:t>
            </a:r>
          </a:p>
        </p:txBody>
      </p:sp>
      <p:sp>
        <p:nvSpPr>
          <p:cNvPr id="217" name="TextBox 52">
            <a:extLst>
              <a:ext uri="{FF2B5EF4-FFF2-40B4-BE49-F238E27FC236}">
                <a16:creationId xmlns:a16="http://schemas.microsoft.com/office/drawing/2014/main" id="{8B9EF349-2B65-4641-E954-B27C430691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9859" y="4307363"/>
            <a:ext cx="46038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dirty="0">
                <a:latin typeface="Cambria" panose="02040503050406030204" pitchFamily="18" charset="0"/>
              </a:rPr>
              <a:t>LRR</a:t>
            </a:r>
          </a:p>
        </p:txBody>
      </p:sp>
      <p:sp>
        <p:nvSpPr>
          <p:cNvPr id="218" name="TextBox 52">
            <a:extLst>
              <a:ext uri="{FF2B5EF4-FFF2-40B4-BE49-F238E27FC236}">
                <a16:creationId xmlns:a16="http://schemas.microsoft.com/office/drawing/2014/main" id="{5CAB555F-4369-4FEF-6AD7-7F77ABDDDE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37859" y="4307363"/>
            <a:ext cx="51007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dirty="0" err="1">
                <a:latin typeface="Cambria" panose="02040503050406030204" pitchFamily="18" charset="0"/>
              </a:rPr>
              <a:t>CtNL</a:t>
            </a:r>
            <a:endParaRPr lang="en-US" altLang="zh-CN" sz="1200" dirty="0">
              <a:latin typeface="Cambria" panose="02040503050406030204" pitchFamily="18" charset="0"/>
            </a:endParaRPr>
          </a:p>
        </p:txBody>
      </p:sp>
      <p:sp>
        <p:nvSpPr>
          <p:cNvPr id="219" name="Line 100">
            <a:extLst>
              <a:ext uri="{FF2B5EF4-FFF2-40B4-BE49-F238E27FC236}">
                <a16:creationId xmlns:a16="http://schemas.microsoft.com/office/drawing/2014/main" id="{74BDBA8F-02D8-BEED-B02F-CE4FA0A4885B}"/>
              </a:ext>
            </a:extLst>
          </p:cNvPr>
          <p:cNvSpPr>
            <a:spLocks noChangeShapeType="1"/>
          </p:cNvSpPr>
          <p:nvPr/>
        </p:nvSpPr>
        <p:spPr bwMode="auto">
          <a:xfrm>
            <a:off x="6029859" y="4550453"/>
            <a:ext cx="46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220" name="Line 100">
            <a:extLst>
              <a:ext uri="{FF2B5EF4-FFF2-40B4-BE49-F238E27FC236}">
                <a16:creationId xmlns:a16="http://schemas.microsoft.com/office/drawing/2014/main" id="{B61A2FF8-B474-E2F7-EE14-4574FBA890B6}"/>
              </a:ext>
            </a:extLst>
          </p:cNvPr>
          <p:cNvSpPr>
            <a:spLocks noChangeShapeType="1"/>
          </p:cNvSpPr>
          <p:nvPr/>
        </p:nvSpPr>
        <p:spPr bwMode="auto">
          <a:xfrm>
            <a:off x="5515509" y="4550453"/>
            <a:ext cx="43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221" name="Line 100">
            <a:extLst>
              <a:ext uri="{FF2B5EF4-FFF2-40B4-BE49-F238E27FC236}">
                <a16:creationId xmlns:a16="http://schemas.microsoft.com/office/drawing/2014/main" id="{A7919DCA-0F15-DE8E-5BAA-CDB4C370744C}"/>
              </a:ext>
            </a:extLst>
          </p:cNvPr>
          <p:cNvSpPr>
            <a:spLocks noChangeShapeType="1"/>
          </p:cNvSpPr>
          <p:nvPr/>
        </p:nvSpPr>
        <p:spPr bwMode="auto">
          <a:xfrm>
            <a:off x="4990445" y="4550453"/>
            <a:ext cx="46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222" name="TextBox 52">
            <a:extLst>
              <a:ext uri="{FF2B5EF4-FFF2-40B4-BE49-F238E27FC236}">
                <a16:creationId xmlns:a16="http://schemas.microsoft.com/office/drawing/2014/main" id="{FDB02C3E-C11D-918D-0DC5-56EBE4B83A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02812" y="4517280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#1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223" name="TextBox 52">
            <a:extLst>
              <a:ext uri="{FF2B5EF4-FFF2-40B4-BE49-F238E27FC236}">
                <a16:creationId xmlns:a16="http://schemas.microsoft.com/office/drawing/2014/main" id="{18EB4796-C57C-F85A-7836-7037026BEF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002" y="4517280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#2</a:t>
            </a:r>
          </a:p>
        </p:txBody>
      </p:sp>
      <p:sp>
        <p:nvSpPr>
          <p:cNvPr id="224" name="TextBox 52">
            <a:extLst>
              <a:ext uri="{FF2B5EF4-FFF2-40B4-BE49-F238E27FC236}">
                <a16:creationId xmlns:a16="http://schemas.microsoft.com/office/drawing/2014/main" id="{C7A4354B-2C35-F3A3-F16C-8C469D1E0C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9479" y="4307363"/>
            <a:ext cx="36420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dirty="0">
                <a:latin typeface="Cambria" panose="02040503050406030204" pitchFamily="18" charset="0"/>
              </a:rPr>
              <a:t>FL</a:t>
            </a:r>
          </a:p>
        </p:txBody>
      </p:sp>
      <p:sp>
        <p:nvSpPr>
          <p:cNvPr id="225" name="Line 100">
            <a:extLst>
              <a:ext uri="{FF2B5EF4-FFF2-40B4-BE49-F238E27FC236}">
                <a16:creationId xmlns:a16="http://schemas.microsoft.com/office/drawing/2014/main" id="{53AE52A2-4061-586F-34B7-D49195BA41DA}"/>
              </a:ext>
            </a:extLst>
          </p:cNvPr>
          <p:cNvSpPr>
            <a:spLocks noChangeShapeType="1"/>
          </p:cNvSpPr>
          <p:nvPr/>
        </p:nvSpPr>
        <p:spPr bwMode="auto">
          <a:xfrm>
            <a:off x="4419379" y="4550453"/>
            <a:ext cx="50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226" name="Line 100">
            <a:extLst>
              <a:ext uri="{FF2B5EF4-FFF2-40B4-BE49-F238E27FC236}">
                <a16:creationId xmlns:a16="http://schemas.microsoft.com/office/drawing/2014/main" id="{F831EFF8-3363-7940-33B4-707B8C2B3E0A}"/>
              </a:ext>
            </a:extLst>
          </p:cNvPr>
          <p:cNvSpPr>
            <a:spLocks noChangeShapeType="1"/>
          </p:cNvSpPr>
          <p:nvPr/>
        </p:nvSpPr>
        <p:spPr bwMode="auto">
          <a:xfrm>
            <a:off x="4363206" y="4328093"/>
            <a:ext cx="273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227" name="TextBox 52">
            <a:extLst>
              <a:ext uri="{FF2B5EF4-FFF2-40B4-BE49-F238E27FC236}">
                <a16:creationId xmlns:a16="http://schemas.microsoft.com/office/drawing/2014/main" id="{5F32E654-617B-82C8-5A66-DD4618C831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74679" y="4092263"/>
            <a:ext cx="3593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dirty="0" err="1">
                <a:latin typeface="Cambria" panose="02040503050406030204" pitchFamily="18" charset="0"/>
              </a:rPr>
              <a:t>Pii</a:t>
            </a:r>
            <a:endParaRPr lang="en-US" altLang="zh-CN" sz="1200" dirty="0">
              <a:latin typeface="Cambria" panose="02040503050406030204" pitchFamily="18" charset="0"/>
            </a:endParaRPr>
          </a:p>
        </p:txBody>
      </p:sp>
      <p:cxnSp>
        <p:nvCxnSpPr>
          <p:cNvPr id="228" name="直接连接符 36">
            <a:extLst>
              <a:ext uri="{FF2B5EF4-FFF2-40B4-BE49-F238E27FC236}">
                <a16:creationId xmlns:a16="http://schemas.microsoft.com/office/drawing/2014/main" id="{EA59C470-A774-5432-7C12-A41E7E9FA549}"/>
              </a:ext>
            </a:extLst>
          </p:cNvPr>
          <p:cNvCxnSpPr/>
          <p:nvPr/>
        </p:nvCxnSpPr>
        <p:spPr bwMode="auto">
          <a:xfrm rot="5400000">
            <a:off x="494601" y="5122509"/>
            <a:ext cx="2052000" cy="1233"/>
          </a:xfrm>
          <a:prstGeom prst="line">
            <a:avLst/>
          </a:prstGeom>
          <a:ln w="952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接连接符 55">
            <a:extLst>
              <a:ext uri="{FF2B5EF4-FFF2-40B4-BE49-F238E27FC236}">
                <a16:creationId xmlns:a16="http://schemas.microsoft.com/office/drawing/2014/main" id="{FC278539-A06B-30A2-C3CF-5ED7AE88A6F6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486341" y="4731170"/>
            <a:ext cx="3780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olid"/>
            <a:round/>
            <a:headEnd/>
            <a:tailEnd/>
          </a:ln>
        </p:spPr>
      </p:cxnSp>
      <p:sp>
        <p:nvSpPr>
          <p:cNvPr id="230" name="TextBox 52">
            <a:extLst>
              <a:ext uri="{FF2B5EF4-FFF2-40B4-BE49-F238E27FC236}">
                <a16:creationId xmlns:a16="http://schemas.microsoft.com/office/drawing/2014/main" id="{1A7EB008-0231-6E00-2B25-5462E97DEA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86683" y="4517280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#1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231" name="TextBox 52">
            <a:extLst>
              <a:ext uri="{FF2B5EF4-FFF2-40B4-BE49-F238E27FC236}">
                <a16:creationId xmlns:a16="http://schemas.microsoft.com/office/drawing/2014/main" id="{BD9050B1-5A67-9F0A-DC3F-9FFE562E6C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7431" y="4517280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#2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232" name="TextBox 52">
            <a:extLst>
              <a:ext uri="{FF2B5EF4-FFF2-40B4-BE49-F238E27FC236}">
                <a16:creationId xmlns:a16="http://schemas.microsoft.com/office/drawing/2014/main" id="{E0250425-0B7D-DABD-363A-FAB93EE532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6831" y="4517280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#1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233" name="TextBox 52">
            <a:extLst>
              <a:ext uri="{FF2B5EF4-FFF2-40B4-BE49-F238E27FC236}">
                <a16:creationId xmlns:a16="http://schemas.microsoft.com/office/drawing/2014/main" id="{5F5ABDE0-E593-E133-4FCC-05BC32FD16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4481" y="4517280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#2</a:t>
            </a:r>
          </a:p>
        </p:txBody>
      </p:sp>
      <p:sp>
        <p:nvSpPr>
          <p:cNvPr id="234" name="TextBox 52">
            <a:extLst>
              <a:ext uri="{FF2B5EF4-FFF2-40B4-BE49-F238E27FC236}">
                <a16:creationId xmlns:a16="http://schemas.microsoft.com/office/drawing/2014/main" id="{1745A51D-8E89-6816-2C42-1BBDBB6A95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83631" y="4517280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#1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235" name="TextBox 52">
            <a:extLst>
              <a:ext uri="{FF2B5EF4-FFF2-40B4-BE49-F238E27FC236}">
                <a16:creationId xmlns:a16="http://schemas.microsoft.com/office/drawing/2014/main" id="{D7AF81FA-724F-56D9-80D3-39D6A0A4E7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43981" y="4517280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#2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236" name="TextBox 52">
            <a:extLst>
              <a:ext uri="{FF2B5EF4-FFF2-40B4-BE49-F238E27FC236}">
                <a16:creationId xmlns:a16="http://schemas.microsoft.com/office/drawing/2014/main" id="{5B7B6C4E-F873-4889-2F95-2D81F26A32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1181" y="4517280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#1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237" name="TextBox 52">
            <a:extLst>
              <a:ext uri="{FF2B5EF4-FFF2-40B4-BE49-F238E27FC236}">
                <a16:creationId xmlns:a16="http://schemas.microsoft.com/office/drawing/2014/main" id="{BB127861-761B-C4C8-93BF-010D2F2489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04231" y="4517280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#2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238" name="TextBox 52">
            <a:extLst>
              <a:ext uri="{FF2B5EF4-FFF2-40B4-BE49-F238E27FC236}">
                <a16:creationId xmlns:a16="http://schemas.microsoft.com/office/drawing/2014/main" id="{5AA7BBA0-9EA7-3117-0A6D-5FE207D00A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9631" y="4307363"/>
            <a:ext cx="35689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dirty="0">
                <a:latin typeface="Cambria" panose="02040503050406030204" pitchFamily="18" charset="0"/>
              </a:rPr>
              <a:t>CC</a:t>
            </a:r>
            <a:endParaRPr lang="en-US" altLang="zh-CN" sz="1200" baseline="-25000" dirty="0">
              <a:latin typeface="Cambria" panose="02040503050406030204" pitchFamily="18" charset="0"/>
            </a:endParaRPr>
          </a:p>
        </p:txBody>
      </p:sp>
      <p:sp>
        <p:nvSpPr>
          <p:cNvPr id="239" name="Line 100">
            <a:extLst>
              <a:ext uri="{FF2B5EF4-FFF2-40B4-BE49-F238E27FC236}">
                <a16:creationId xmlns:a16="http://schemas.microsoft.com/office/drawing/2014/main" id="{5E49035E-C6B6-D47B-CFF0-6A753529A8D3}"/>
              </a:ext>
            </a:extLst>
          </p:cNvPr>
          <p:cNvSpPr>
            <a:spLocks noChangeShapeType="1"/>
          </p:cNvSpPr>
          <p:nvPr/>
        </p:nvSpPr>
        <p:spPr bwMode="auto">
          <a:xfrm>
            <a:off x="3709031" y="4550453"/>
            <a:ext cx="50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240" name="TextBox 52">
            <a:extLst>
              <a:ext uri="{FF2B5EF4-FFF2-40B4-BE49-F238E27FC236}">
                <a16:creationId xmlns:a16="http://schemas.microsoft.com/office/drawing/2014/main" id="{0DC785B6-5ED2-AA9D-3621-6D9B36A859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8581" y="4307363"/>
            <a:ext cx="46038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dirty="0">
                <a:latin typeface="Cambria" panose="02040503050406030204" pitchFamily="18" charset="0"/>
              </a:rPr>
              <a:t>NBS</a:t>
            </a:r>
          </a:p>
        </p:txBody>
      </p:sp>
      <p:sp>
        <p:nvSpPr>
          <p:cNvPr id="241" name="TextBox 52">
            <a:extLst>
              <a:ext uri="{FF2B5EF4-FFF2-40B4-BE49-F238E27FC236}">
                <a16:creationId xmlns:a16="http://schemas.microsoft.com/office/drawing/2014/main" id="{E1E1AA6C-93E8-75E7-51A3-7734B67AB9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88331" y="4307363"/>
            <a:ext cx="46038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dirty="0">
                <a:latin typeface="Cambria" panose="02040503050406030204" pitchFamily="18" charset="0"/>
              </a:rPr>
              <a:t>LRR</a:t>
            </a:r>
          </a:p>
        </p:txBody>
      </p:sp>
      <p:sp>
        <p:nvSpPr>
          <p:cNvPr id="242" name="TextBox 52">
            <a:extLst>
              <a:ext uri="{FF2B5EF4-FFF2-40B4-BE49-F238E27FC236}">
                <a16:creationId xmlns:a16="http://schemas.microsoft.com/office/drawing/2014/main" id="{044AB281-D2BD-992B-AEAA-F0E689E420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6331" y="4307363"/>
            <a:ext cx="51007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dirty="0" err="1">
                <a:latin typeface="Cambria" panose="02040503050406030204" pitchFamily="18" charset="0"/>
              </a:rPr>
              <a:t>CtNL</a:t>
            </a:r>
            <a:endParaRPr lang="en-US" altLang="zh-CN" sz="1200" dirty="0">
              <a:latin typeface="Cambria" panose="02040503050406030204" pitchFamily="18" charset="0"/>
            </a:endParaRPr>
          </a:p>
        </p:txBody>
      </p:sp>
      <p:sp>
        <p:nvSpPr>
          <p:cNvPr id="243" name="矩形 59">
            <a:extLst>
              <a:ext uri="{FF2B5EF4-FFF2-40B4-BE49-F238E27FC236}">
                <a16:creationId xmlns:a16="http://schemas.microsoft.com/office/drawing/2014/main" id="{74CF1584-6343-90B8-2599-FB0D125646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7445" y="4141936"/>
            <a:ext cx="44916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200" dirty="0">
                <a:latin typeface="Cambria" panose="02040503050406030204" pitchFamily="18" charset="0"/>
                <a:cs typeface="Times New Roman" pitchFamily="18" charset="0"/>
              </a:rPr>
              <a:t>Bait</a:t>
            </a:r>
          </a:p>
        </p:txBody>
      </p:sp>
      <p:sp>
        <p:nvSpPr>
          <p:cNvPr id="244" name="矩形 59">
            <a:extLst>
              <a:ext uri="{FF2B5EF4-FFF2-40B4-BE49-F238E27FC236}">
                <a16:creationId xmlns:a16="http://schemas.microsoft.com/office/drawing/2014/main" id="{1563E78D-B52B-8B6A-6E99-812B6EBDC6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9591" y="4409481"/>
            <a:ext cx="48551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200" dirty="0">
                <a:latin typeface="Cambria" panose="02040503050406030204" pitchFamily="18" charset="0"/>
                <a:cs typeface="Times New Roman" pitchFamily="18" charset="0"/>
              </a:rPr>
              <a:t>Prey</a:t>
            </a:r>
          </a:p>
        </p:txBody>
      </p:sp>
      <p:sp>
        <p:nvSpPr>
          <p:cNvPr id="245" name="Line 100">
            <a:extLst>
              <a:ext uri="{FF2B5EF4-FFF2-40B4-BE49-F238E27FC236}">
                <a16:creationId xmlns:a16="http://schemas.microsoft.com/office/drawing/2014/main" id="{3CD8890F-6E28-64C5-49A1-82B225676F7F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699581" y="3903822"/>
            <a:ext cx="603747" cy="1030226"/>
          </a:xfrm>
          <a:prstGeom prst="line">
            <a:avLst/>
          </a:prstGeom>
          <a:noFill/>
          <a:ln w="952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246" name="TextBox 40">
            <a:extLst>
              <a:ext uri="{FF2B5EF4-FFF2-40B4-BE49-F238E27FC236}">
                <a16:creationId xmlns:a16="http://schemas.microsoft.com/office/drawing/2014/main" id="{731DF34D-B052-7D74-F66F-4FE55D2F71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5471" y="4710262"/>
            <a:ext cx="97315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zh-CN" sz="1200" dirty="0" err="1">
                <a:latin typeface="Cambria" panose="02040503050406030204" pitchFamily="18" charset="0"/>
              </a:rPr>
              <a:t>AvrPii</a:t>
            </a:r>
            <a:r>
              <a:rPr lang="en-US" altLang="zh-CN" sz="1200" dirty="0">
                <a:latin typeface="Cambria" panose="02040503050406030204" pitchFamily="18" charset="0"/>
              </a:rPr>
              <a:t>-J</a:t>
            </a:r>
            <a:r>
              <a:rPr lang="en-US" altLang="zh-CN" sz="1200" baseline="30000" dirty="0">
                <a:latin typeface="Cambria" panose="02040503050406030204" pitchFamily="18" charset="0"/>
              </a:rPr>
              <a:t>WT</a:t>
            </a:r>
            <a:r>
              <a:rPr lang="en-US" altLang="zh-CN" sz="1200" baseline="-25000" dirty="0">
                <a:latin typeface="Cambria" panose="02040503050406030204" pitchFamily="18" charset="0"/>
                <a:cs typeface="Times New Roman" panose="02020603050405020304" pitchFamily="18" charset="0"/>
              </a:rPr>
              <a:t>FL</a:t>
            </a:r>
            <a:endParaRPr lang="en-US" altLang="zh-CN" sz="1200" baseline="30000" dirty="0">
              <a:latin typeface="Cambria" panose="02040503050406030204" pitchFamily="18" charset="0"/>
            </a:endParaRPr>
          </a:p>
        </p:txBody>
      </p:sp>
      <p:sp>
        <p:nvSpPr>
          <p:cNvPr id="247" name="TextBox 40">
            <a:extLst>
              <a:ext uri="{FF2B5EF4-FFF2-40B4-BE49-F238E27FC236}">
                <a16:creationId xmlns:a16="http://schemas.microsoft.com/office/drawing/2014/main" id="{FB5FD8D9-C4CC-0DF7-8E61-A048C521AC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191" y="5796277"/>
            <a:ext cx="101643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zh-CN" sz="1200" dirty="0" err="1">
                <a:latin typeface="Cambria" panose="02040503050406030204" pitchFamily="18" charset="0"/>
              </a:rPr>
              <a:t>AvrPii</a:t>
            </a:r>
            <a:r>
              <a:rPr lang="en-US" altLang="zh-CN" sz="1200" dirty="0">
                <a:latin typeface="Cambria" panose="02040503050406030204" pitchFamily="18" charset="0"/>
              </a:rPr>
              <a:t>-C</a:t>
            </a:r>
            <a:r>
              <a:rPr lang="en-US" altLang="zh-CN" sz="1200" baseline="30000" dirty="0">
                <a:latin typeface="Cambria" panose="02040503050406030204" pitchFamily="18" charset="0"/>
              </a:rPr>
              <a:t>WT</a:t>
            </a:r>
            <a:r>
              <a:rPr lang="en-US" altLang="zh-CN" sz="1200" baseline="-25000" dirty="0">
                <a:latin typeface="Cambria" panose="02040503050406030204" pitchFamily="18" charset="0"/>
                <a:cs typeface="Times New Roman" panose="02020603050405020304" pitchFamily="18" charset="0"/>
              </a:rPr>
              <a:t>FL</a:t>
            </a:r>
            <a:endParaRPr lang="en-US" altLang="zh-CN" sz="1200" baseline="30000" dirty="0">
              <a:latin typeface="Cambria" panose="02040503050406030204" pitchFamily="18" charset="0"/>
            </a:endParaRPr>
          </a:p>
        </p:txBody>
      </p:sp>
      <p:sp>
        <p:nvSpPr>
          <p:cNvPr id="248" name="Line 100">
            <a:extLst>
              <a:ext uri="{FF2B5EF4-FFF2-40B4-BE49-F238E27FC236}">
                <a16:creationId xmlns:a16="http://schemas.microsoft.com/office/drawing/2014/main" id="{53B1A95E-0F60-9355-1493-DB90E9A8F25F}"/>
              </a:ext>
            </a:extLst>
          </p:cNvPr>
          <p:cNvSpPr>
            <a:spLocks noChangeShapeType="1"/>
          </p:cNvSpPr>
          <p:nvPr/>
        </p:nvSpPr>
        <p:spPr bwMode="auto">
          <a:xfrm>
            <a:off x="3188331" y="4550453"/>
            <a:ext cx="46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249" name="Line 100">
            <a:extLst>
              <a:ext uri="{FF2B5EF4-FFF2-40B4-BE49-F238E27FC236}">
                <a16:creationId xmlns:a16="http://schemas.microsoft.com/office/drawing/2014/main" id="{597D5344-40D3-C710-4339-B42973664CA9}"/>
              </a:ext>
            </a:extLst>
          </p:cNvPr>
          <p:cNvSpPr>
            <a:spLocks noChangeShapeType="1"/>
          </p:cNvSpPr>
          <p:nvPr/>
        </p:nvSpPr>
        <p:spPr bwMode="auto">
          <a:xfrm>
            <a:off x="2673981" y="4550453"/>
            <a:ext cx="43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250" name="Line 100">
            <a:extLst>
              <a:ext uri="{FF2B5EF4-FFF2-40B4-BE49-F238E27FC236}">
                <a16:creationId xmlns:a16="http://schemas.microsoft.com/office/drawing/2014/main" id="{B4B9A4E9-CFB4-8F0B-C44C-4F5EA8BBC160}"/>
              </a:ext>
            </a:extLst>
          </p:cNvPr>
          <p:cNvSpPr>
            <a:spLocks noChangeShapeType="1"/>
          </p:cNvSpPr>
          <p:nvPr/>
        </p:nvSpPr>
        <p:spPr bwMode="auto">
          <a:xfrm>
            <a:off x="2148917" y="4550453"/>
            <a:ext cx="46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251" name="TextBox 52">
            <a:extLst>
              <a:ext uri="{FF2B5EF4-FFF2-40B4-BE49-F238E27FC236}">
                <a16:creationId xmlns:a16="http://schemas.microsoft.com/office/drawing/2014/main" id="{027BC456-5CC3-90A1-793E-7C7A53F78E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1284" y="4517280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#1</a:t>
            </a:r>
            <a:endParaRPr lang="en-US" altLang="zh-CN" sz="1000" baseline="-25000" dirty="0">
              <a:latin typeface="Cambria" panose="02040503050406030204" pitchFamily="18" charset="0"/>
            </a:endParaRPr>
          </a:p>
        </p:txBody>
      </p:sp>
      <p:sp>
        <p:nvSpPr>
          <p:cNvPr id="252" name="TextBox 52">
            <a:extLst>
              <a:ext uri="{FF2B5EF4-FFF2-40B4-BE49-F238E27FC236}">
                <a16:creationId xmlns:a16="http://schemas.microsoft.com/office/drawing/2014/main" id="{C0B12E02-E24F-3B22-BF44-B6E709C571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0474" y="4517280"/>
            <a:ext cx="33534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ambria" panose="02040503050406030204" pitchFamily="18" charset="0"/>
              </a:rPr>
              <a:t>#2</a:t>
            </a:r>
          </a:p>
        </p:txBody>
      </p:sp>
      <p:sp>
        <p:nvSpPr>
          <p:cNvPr id="253" name="TextBox 52">
            <a:extLst>
              <a:ext uri="{FF2B5EF4-FFF2-40B4-BE49-F238E27FC236}">
                <a16:creationId xmlns:a16="http://schemas.microsoft.com/office/drawing/2014/main" id="{92595D2C-42B7-1F8B-0244-13DF281C7E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7951" y="4307363"/>
            <a:ext cx="36420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dirty="0">
                <a:latin typeface="Cambria" panose="02040503050406030204" pitchFamily="18" charset="0"/>
              </a:rPr>
              <a:t>FL</a:t>
            </a:r>
          </a:p>
        </p:txBody>
      </p:sp>
      <p:sp>
        <p:nvSpPr>
          <p:cNvPr id="254" name="Line 100">
            <a:extLst>
              <a:ext uri="{FF2B5EF4-FFF2-40B4-BE49-F238E27FC236}">
                <a16:creationId xmlns:a16="http://schemas.microsoft.com/office/drawing/2014/main" id="{ECC9B13B-C8C8-6B7A-4A2A-8C1F370055ED}"/>
              </a:ext>
            </a:extLst>
          </p:cNvPr>
          <p:cNvSpPr>
            <a:spLocks noChangeShapeType="1"/>
          </p:cNvSpPr>
          <p:nvPr/>
        </p:nvSpPr>
        <p:spPr bwMode="auto">
          <a:xfrm>
            <a:off x="1577851" y="4550453"/>
            <a:ext cx="50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255" name="Line 100">
            <a:extLst>
              <a:ext uri="{FF2B5EF4-FFF2-40B4-BE49-F238E27FC236}">
                <a16:creationId xmlns:a16="http://schemas.microsoft.com/office/drawing/2014/main" id="{99657BE3-7CC5-9202-B10F-E4D72041FEDA}"/>
              </a:ext>
            </a:extLst>
          </p:cNvPr>
          <p:cNvSpPr>
            <a:spLocks noChangeShapeType="1"/>
          </p:cNvSpPr>
          <p:nvPr/>
        </p:nvSpPr>
        <p:spPr bwMode="auto">
          <a:xfrm>
            <a:off x="1521678" y="4328093"/>
            <a:ext cx="273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mbria" panose="02040503050406030204" pitchFamily="18" charset="0"/>
            </a:endParaRPr>
          </a:p>
        </p:txBody>
      </p:sp>
      <p:sp>
        <p:nvSpPr>
          <p:cNvPr id="256" name="TextBox 52">
            <a:extLst>
              <a:ext uri="{FF2B5EF4-FFF2-40B4-BE49-F238E27FC236}">
                <a16:creationId xmlns:a16="http://schemas.microsoft.com/office/drawing/2014/main" id="{90FCBE65-DB40-DB7A-1064-025019E7F7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33151" y="4092263"/>
            <a:ext cx="3593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dirty="0" err="1">
                <a:latin typeface="Cambria" panose="02040503050406030204" pitchFamily="18" charset="0"/>
              </a:rPr>
              <a:t>Pii</a:t>
            </a:r>
            <a:endParaRPr lang="en-US" altLang="zh-CN" sz="1200" dirty="0">
              <a:latin typeface="Cambria" panose="02040503050406030204" pitchFamily="18" charset="0"/>
            </a:endParaRPr>
          </a:p>
        </p:txBody>
      </p:sp>
      <p:sp>
        <p:nvSpPr>
          <p:cNvPr id="257" name="TextBox 40">
            <a:extLst>
              <a:ext uri="{FF2B5EF4-FFF2-40B4-BE49-F238E27FC236}">
                <a16:creationId xmlns:a16="http://schemas.microsoft.com/office/drawing/2014/main" id="{BD432D82-E891-E701-BC58-73E72D0F0C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055" y="4981766"/>
            <a:ext cx="108856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zh-CN" sz="1200" dirty="0" err="1">
                <a:latin typeface="Cambria" panose="02040503050406030204" pitchFamily="18" charset="0"/>
              </a:rPr>
              <a:t>AvrPii</a:t>
            </a:r>
            <a:r>
              <a:rPr lang="en-US" altLang="zh-CN" sz="1200" dirty="0">
                <a:latin typeface="Cambria" panose="02040503050406030204" pitchFamily="18" charset="0"/>
              </a:rPr>
              <a:t>-J/C-1</a:t>
            </a:r>
            <a:r>
              <a:rPr lang="en-US" altLang="zh-CN" sz="1200" baseline="-25000" dirty="0">
                <a:latin typeface="Cambria" panose="02040503050406030204" pitchFamily="18" charset="0"/>
                <a:cs typeface="Times New Roman" panose="02020603050405020304" pitchFamily="18" charset="0"/>
              </a:rPr>
              <a:t>FL</a:t>
            </a:r>
            <a:endParaRPr lang="en-US" altLang="zh-CN" sz="1200" dirty="0">
              <a:latin typeface="Cambria" panose="02040503050406030204" pitchFamily="18" charset="0"/>
            </a:endParaRPr>
          </a:p>
        </p:txBody>
      </p:sp>
      <p:sp>
        <p:nvSpPr>
          <p:cNvPr id="258" name="TextBox 40">
            <a:extLst>
              <a:ext uri="{FF2B5EF4-FFF2-40B4-BE49-F238E27FC236}">
                <a16:creationId xmlns:a16="http://schemas.microsoft.com/office/drawing/2014/main" id="{83B26C8C-0555-DC39-CCDF-6D849537AE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055" y="5253270"/>
            <a:ext cx="108856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zh-CN" sz="1200" dirty="0" err="1">
                <a:latin typeface="Cambria" panose="02040503050406030204" pitchFamily="18" charset="0"/>
              </a:rPr>
              <a:t>AvrPii</a:t>
            </a:r>
            <a:r>
              <a:rPr lang="en-US" altLang="zh-CN" sz="1200" dirty="0">
                <a:latin typeface="Cambria" panose="02040503050406030204" pitchFamily="18" charset="0"/>
              </a:rPr>
              <a:t>-J/C-2</a:t>
            </a:r>
            <a:r>
              <a:rPr lang="en-US" altLang="zh-CN" sz="1200" baseline="-25000" dirty="0">
                <a:latin typeface="Cambria" panose="02040503050406030204" pitchFamily="18" charset="0"/>
                <a:cs typeface="Times New Roman" panose="02020603050405020304" pitchFamily="18" charset="0"/>
              </a:rPr>
              <a:t>FL</a:t>
            </a:r>
            <a:endParaRPr lang="en-US" altLang="zh-CN" sz="1200" dirty="0">
              <a:latin typeface="Cambria" panose="02040503050406030204" pitchFamily="18" charset="0"/>
            </a:endParaRPr>
          </a:p>
        </p:txBody>
      </p:sp>
      <p:sp>
        <p:nvSpPr>
          <p:cNvPr id="320" name="TextBox 40">
            <a:extLst>
              <a:ext uri="{FF2B5EF4-FFF2-40B4-BE49-F238E27FC236}">
                <a16:creationId xmlns:a16="http://schemas.microsoft.com/office/drawing/2014/main" id="{B06BA1A4-6056-7C09-606B-B8673F4EBC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055" y="5524774"/>
            <a:ext cx="108856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zh-CN" sz="1200" dirty="0" err="1">
                <a:latin typeface="Cambria" panose="02040503050406030204" pitchFamily="18" charset="0"/>
              </a:rPr>
              <a:t>AvrPii</a:t>
            </a:r>
            <a:r>
              <a:rPr lang="en-US" altLang="zh-CN" sz="1200" dirty="0">
                <a:latin typeface="Cambria" panose="02040503050406030204" pitchFamily="18" charset="0"/>
              </a:rPr>
              <a:t>-J/C-3</a:t>
            </a:r>
            <a:r>
              <a:rPr lang="en-US" altLang="zh-CN" sz="1200" baseline="-25000" dirty="0">
                <a:latin typeface="Cambria" panose="02040503050406030204" pitchFamily="18" charset="0"/>
                <a:cs typeface="Times New Roman" panose="02020603050405020304" pitchFamily="18" charset="0"/>
              </a:rPr>
              <a:t>FL</a:t>
            </a:r>
            <a:endParaRPr lang="en-US" altLang="zh-CN" sz="1200" dirty="0">
              <a:latin typeface="Cambria" panose="02040503050406030204" pitchFamily="18" charset="0"/>
            </a:endParaRPr>
          </a:p>
        </p:txBody>
      </p:sp>
      <p:pic>
        <p:nvPicPr>
          <p:cNvPr id="13" name="图片 12" descr="图片包含 游戏机&#10;&#10;描述已自动生成">
            <a:extLst>
              <a:ext uri="{FF2B5EF4-FFF2-40B4-BE49-F238E27FC236}">
                <a16:creationId xmlns:a16="http://schemas.microsoft.com/office/drawing/2014/main" id="{3F6BD053-A41D-4F68-8A85-01FAC7B5AA7B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78" t="1505" r="1624" b="3815"/>
          <a:stretch/>
        </p:blipFill>
        <p:spPr>
          <a:xfrm>
            <a:off x="1568650" y="4758628"/>
            <a:ext cx="2661588" cy="1297331"/>
          </a:xfrm>
          <a:prstGeom prst="rect">
            <a:avLst/>
          </a:prstGeom>
        </p:spPr>
      </p:pic>
      <p:pic>
        <p:nvPicPr>
          <p:cNvPr id="30" name="图片 29" descr="图片包含 游戏机, 食物&#10;&#10;描述已自动生成">
            <a:extLst>
              <a:ext uri="{FF2B5EF4-FFF2-40B4-BE49-F238E27FC236}">
                <a16:creationId xmlns:a16="http://schemas.microsoft.com/office/drawing/2014/main" id="{6BF918DE-3F6B-4B62-8BE9-55887667B976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92" t="2119" r="3178" b="8120"/>
          <a:stretch/>
        </p:blipFill>
        <p:spPr>
          <a:xfrm>
            <a:off x="4405679" y="4757966"/>
            <a:ext cx="2678786" cy="1295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1629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69763</TotalTime>
  <Words>347</Words>
  <Application>Microsoft Macintosh PowerPoint</Application>
  <PresentationFormat>自定义</PresentationFormat>
  <Paragraphs>161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等线</vt:lpstr>
      <vt:lpstr>Arial</vt:lpstr>
      <vt:lpstr>Calibri</vt:lpstr>
      <vt:lpstr>Calibri Light</vt:lpstr>
      <vt:lpstr>Cambria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MPA6156</dc:creator>
  <cp:lastModifiedBy>Qinghua Pan</cp:lastModifiedBy>
  <cp:revision>666</cp:revision>
  <cp:lastPrinted>2022-09-05T14:34:25Z</cp:lastPrinted>
  <dcterms:created xsi:type="dcterms:W3CDTF">2021-03-21T03:41:51Z</dcterms:created>
  <dcterms:modified xsi:type="dcterms:W3CDTF">2023-04-13T07:53:47Z</dcterms:modified>
</cp:coreProperties>
</file>