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6" r:id="rId2"/>
    <p:sldId id="409" r:id="rId3"/>
    <p:sldId id="398" r:id="rId4"/>
    <p:sldId id="414" r:id="rId5"/>
    <p:sldId id="400" r:id="rId6"/>
    <p:sldId id="418" r:id="rId7"/>
    <p:sldId id="279" r:id="rId8"/>
    <p:sldId id="405" r:id="rId9"/>
    <p:sldId id="406" r:id="rId10"/>
    <p:sldId id="415" r:id="rId11"/>
    <p:sldId id="404" r:id="rId12"/>
    <p:sldId id="307" r:id="rId13"/>
    <p:sldId id="411" r:id="rId14"/>
    <p:sldId id="365" r:id="rId15"/>
    <p:sldId id="272" r:id="rId16"/>
    <p:sldId id="412" r:id="rId17"/>
    <p:sldId id="416" r:id="rId18"/>
    <p:sldId id="403" r:id="rId19"/>
    <p:sldId id="417" r:id="rId20"/>
    <p:sldId id="384" r:id="rId21"/>
    <p:sldId id="413" r:id="rId22"/>
    <p:sldId id="40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88999" autoAdjust="0"/>
  </p:normalViewPr>
  <p:slideViewPr>
    <p:cSldViewPr>
      <p:cViewPr>
        <p:scale>
          <a:sx n="100" d="100"/>
          <a:sy n="100" d="100"/>
        </p:scale>
        <p:origin x="1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78622237437712"/>
          <c:y val="3.9011857186193433E-2"/>
          <c:w val="0.81461238540834569"/>
          <c:h val="0.77729471316085486"/>
        </c:manualLayout>
      </c:layout>
      <c:scatterChart>
        <c:scatterStyle val="lineMarker"/>
        <c:varyColors val="0"/>
        <c:ser>
          <c:idx val="1"/>
          <c:order val="0"/>
          <c:tx>
            <c:v>Head_Catalog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</c:spPr>
          </c:marker>
          <c:trendline>
            <c:name>Head_Catalog</c:name>
            <c:spPr>
              <a:ln w="19050">
                <a:solidFill>
                  <a:srgbClr val="0070C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validation_Paper1!$O$22:$O$28</c:f>
              <c:numCache>
                <c:formatCode>General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0.17</c:v>
                </c:pt>
                <c:pt idx="5">
                  <c:v>0.2</c:v>
                </c:pt>
                <c:pt idx="6">
                  <c:v>0.22</c:v>
                </c:pt>
              </c:numCache>
            </c:numRef>
          </c:xVal>
          <c:yVal>
            <c:numRef>
              <c:f>validation_Paper1!$P$22:$P$28</c:f>
              <c:numCache>
                <c:formatCode>General</c:formatCode>
                <c:ptCount val="7"/>
                <c:pt idx="0">
                  <c:v>16.989000000000001</c:v>
                </c:pt>
                <c:pt idx="1">
                  <c:v>14.038</c:v>
                </c:pt>
                <c:pt idx="2">
                  <c:v>12.241</c:v>
                </c:pt>
                <c:pt idx="3">
                  <c:v>10.87</c:v>
                </c:pt>
                <c:pt idx="4">
                  <c:v>10.46</c:v>
                </c:pt>
                <c:pt idx="5">
                  <c:v>8.8829999999999991</c:v>
                </c:pt>
                <c:pt idx="6">
                  <c:v>7.5869999999999997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1B9-4F78-8440-06AE1CC0EFBD}"/>
            </c:ext>
          </c:extLst>
        </c:ser>
        <c:ser>
          <c:idx val="0"/>
          <c:order val="1"/>
          <c:tx>
            <c:v>Head_Original_CFD</c:v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 w="15875">
                <a:solidFill>
                  <a:srgbClr val="C00000"/>
                </a:solidFill>
              </a:ln>
            </c:spPr>
          </c:marker>
          <c:trendline>
            <c:name>Head_Original_CFD</c:name>
            <c:spPr>
              <a:ln w="19050">
                <a:solidFill>
                  <a:srgbClr val="C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validation_Paper1!$B$5:$B$11</c:f>
              <c:numCache>
                <c:formatCode>General</c:formatCode>
                <c:ptCount val="7"/>
                <c:pt idx="0">
                  <c:v>0.1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0.2</c:v>
                </c:pt>
                <c:pt idx="5">
                  <c:v>0.22</c:v>
                </c:pt>
                <c:pt idx="6">
                  <c:v>0.24</c:v>
                </c:pt>
              </c:numCache>
            </c:numRef>
          </c:xVal>
          <c:yVal>
            <c:numRef>
              <c:f>validation_Paper1!$C$5:$C$11</c:f>
              <c:numCache>
                <c:formatCode>General</c:formatCode>
                <c:ptCount val="7"/>
                <c:pt idx="0">
                  <c:v>10.759</c:v>
                </c:pt>
                <c:pt idx="1">
                  <c:v>10.164</c:v>
                </c:pt>
                <c:pt idx="2">
                  <c:v>9.9969999999999999</c:v>
                </c:pt>
                <c:pt idx="3">
                  <c:v>9.8710000000000004</c:v>
                </c:pt>
                <c:pt idx="4">
                  <c:v>8.9770000000000003</c:v>
                </c:pt>
                <c:pt idx="5">
                  <c:v>8.3170000000000002</c:v>
                </c:pt>
                <c:pt idx="6">
                  <c:v>7.4359999999999999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1B9-4F78-8440-06AE1CC0EFBD}"/>
            </c:ext>
          </c:extLst>
        </c:ser>
        <c:ser>
          <c:idx val="2"/>
          <c:order val="2"/>
          <c:tx>
            <c:v>Head_Original_Exp.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 w="15875">
                <a:solidFill>
                  <a:schemeClr val="tx1"/>
                </a:solidFill>
              </a:ln>
            </c:spPr>
          </c:marker>
          <c:trendline>
            <c:name>Head_Original_Exp.</c:name>
            <c:spPr>
              <a:ln w="19050"/>
            </c:spPr>
            <c:trendlineType val="poly"/>
            <c:order val="2"/>
            <c:dispRSqr val="0"/>
            <c:dispEq val="0"/>
          </c:trendline>
          <c:xVal>
            <c:numRef>
              <c:f>validation_Paper1!$N$4:$N$15</c:f>
              <c:numCache>
                <c:formatCode>General</c:formatCode>
                <c:ptCount val="12"/>
                <c:pt idx="0">
                  <c:v>0</c:v>
                </c:pt>
                <c:pt idx="1">
                  <c:v>2.5000000000000001E-2</c:v>
                </c:pt>
                <c:pt idx="2">
                  <c:v>5.6000000000000001E-2</c:v>
                </c:pt>
                <c:pt idx="3">
                  <c:v>8.5000000000000006E-2</c:v>
                </c:pt>
                <c:pt idx="4">
                  <c:v>0.11</c:v>
                </c:pt>
                <c:pt idx="5">
                  <c:v>0.13600000000000001</c:v>
                </c:pt>
                <c:pt idx="6">
                  <c:v>0.16500000000000001</c:v>
                </c:pt>
                <c:pt idx="7">
                  <c:v>0.19500000000000001</c:v>
                </c:pt>
                <c:pt idx="8">
                  <c:v>0.22500000000000001</c:v>
                </c:pt>
                <c:pt idx="9">
                  <c:v>0.249</c:v>
                </c:pt>
                <c:pt idx="10">
                  <c:v>0.29099999999999998</c:v>
                </c:pt>
                <c:pt idx="11">
                  <c:v>0.32400000000000001</c:v>
                </c:pt>
              </c:numCache>
            </c:numRef>
          </c:xVal>
          <c:yVal>
            <c:numRef>
              <c:f>validation_Paper1!$O$4:$O$15</c:f>
              <c:numCache>
                <c:formatCode>General</c:formatCode>
                <c:ptCount val="12"/>
                <c:pt idx="0">
                  <c:v>14.139746588993713</c:v>
                </c:pt>
                <c:pt idx="1">
                  <c:v>13.31467188159916</c:v>
                </c:pt>
                <c:pt idx="2">
                  <c:v>12.569231781443127</c:v>
                </c:pt>
                <c:pt idx="3">
                  <c:v>11.992125371499277</c:v>
                </c:pt>
                <c:pt idx="4">
                  <c:v>11.466645675964651</c:v>
                </c:pt>
                <c:pt idx="5">
                  <c:v>10.818395278674599</c:v>
                </c:pt>
                <c:pt idx="6">
                  <c:v>10.00387187716554</c:v>
                </c:pt>
                <c:pt idx="7">
                  <c:v>9.0529800755545686</c:v>
                </c:pt>
                <c:pt idx="8">
                  <c:v>7.8879635802408323</c:v>
                </c:pt>
                <c:pt idx="9">
                  <c:v>6.8365660085307232</c:v>
                </c:pt>
                <c:pt idx="10">
                  <c:v>5.1485879304920674</c:v>
                </c:pt>
                <c:pt idx="11">
                  <c:v>3.9841511641722516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1B9-4F78-8440-06AE1CC0E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891200"/>
        <c:axId val="132891776"/>
      </c:scatterChart>
      <c:valAx>
        <c:axId val="1328912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Flow rate, Q (m</a:t>
                </a:r>
                <a:r>
                  <a:rPr lang="en-US" baseline="30000" dirty="0"/>
                  <a:t>3</a:t>
                </a:r>
                <a:r>
                  <a:rPr lang="en-US" dirty="0"/>
                  <a:t>/min)</a:t>
                </a:r>
                <a:endParaRPr lang="ko-KR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2891776"/>
        <c:crosses val="autoZero"/>
        <c:crossBetween val="midCat"/>
        <c:majorUnit val="5.000000000000001E-2"/>
      </c:valAx>
      <c:valAx>
        <c:axId val="132891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 algn="ctr" rtl="0">
                  <a:defRPr/>
                </a:pPr>
                <a:r>
                  <a:rPr lang="en-US"/>
                  <a:t>Head, H (m)</a:t>
                </a:r>
                <a:endParaRPr lang="ko-KR"/>
              </a:p>
            </c:rich>
          </c:tx>
          <c:overlay val="0"/>
        </c:title>
        <c:numFmt formatCode="General" sourceLinked="1"/>
        <c:majorTickMark val="in"/>
        <c:minorTickMark val="none"/>
        <c:tickLblPos val="nextTo"/>
        <c:spPr>
          <a:ln w="19050">
            <a:solidFill>
              <a:schemeClr val="tx1"/>
            </a:solidFill>
          </a:ln>
        </c:spPr>
        <c:crossAx val="13289120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5144024862512586"/>
          <c:y val="6.5064784449512525E-2"/>
          <c:w val="0.38207861540048765"/>
          <c:h val="0.2618709216477206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>
              <a:lumMod val="50000"/>
              <a:lumOff val="50000"/>
            </a:sys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984092709451508"/>
          <c:y val="4.1720384951881018E-2"/>
          <c:w val="0.75237078816684566"/>
          <c:h val="0.76831991989938531"/>
        </c:manualLayout>
      </c:layout>
      <c:scatterChart>
        <c:scatterStyle val="lineMarker"/>
        <c:varyColors val="0"/>
        <c:ser>
          <c:idx val="1"/>
          <c:order val="0"/>
          <c:tx>
            <c:strRef>
              <c:f>'Casing change'!$H$1</c:f>
              <c:strCache>
                <c:ptCount val="1"/>
                <c:pt idx="0">
                  <c:v>Eff._Original_CFD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'Casing change'!$B$2:$B$7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'Casing change'!$H$2:$H$7</c:f>
              <c:numCache>
                <c:formatCode>General</c:formatCode>
                <c:ptCount val="6"/>
                <c:pt idx="0">
                  <c:v>0</c:v>
                </c:pt>
                <c:pt idx="1">
                  <c:v>34.592585301837275</c:v>
                </c:pt>
                <c:pt idx="2">
                  <c:v>40.420313043478266</c:v>
                </c:pt>
                <c:pt idx="3">
                  <c:v>46.374561759729275</c:v>
                </c:pt>
                <c:pt idx="4">
                  <c:v>46.919786666666674</c:v>
                </c:pt>
                <c:pt idx="5">
                  <c:v>46.555974734808956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856-4791-953A-F0068B11CB42}"/>
            </c:ext>
          </c:extLst>
        </c:ser>
        <c:ser>
          <c:idx val="0"/>
          <c:order val="1"/>
          <c:tx>
            <c:strRef>
              <c:f>'Casing change'!$I$1</c:f>
              <c:strCache>
                <c:ptCount val="1"/>
                <c:pt idx="0">
                  <c:v>Effi._Original*motor effi. 78%</c:v>
                </c:pt>
              </c:strCache>
            </c:strRef>
          </c:tx>
          <c:spPr>
            <a:ln w="28575">
              <a:noFill/>
            </a:ln>
          </c:spPr>
          <c:trendline>
            <c:trendlineType val="poly"/>
            <c:order val="2"/>
            <c:dispRSqr val="0"/>
            <c:dispEq val="0"/>
          </c:trendline>
          <c:xVal>
            <c:numRef>
              <c:f>'Casing change'!$B$2:$B$7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'Casing change'!$I$2:$I$7</c:f>
              <c:numCache>
                <c:formatCode>General</c:formatCode>
                <c:ptCount val="6"/>
                <c:pt idx="0">
                  <c:v>0</c:v>
                </c:pt>
                <c:pt idx="1">
                  <c:v>26.290364829396328</c:v>
                </c:pt>
                <c:pt idx="2">
                  <c:v>30.719437913043482</c:v>
                </c:pt>
                <c:pt idx="3">
                  <c:v>35.24466693739425</c:v>
                </c:pt>
                <c:pt idx="4">
                  <c:v>35.659037866666672</c:v>
                </c:pt>
                <c:pt idx="5">
                  <c:v>35.382540798454805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856-4791-953A-F0068B11CB42}"/>
            </c:ext>
          </c:extLst>
        </c:ser>
        <c:ser>
          <c:idx val="2"/>
          <c:order val="2"/>
          <c:tx>
            <c:strRef>
              <c:f>'Casing change'!$J$1</c:f>
              <c:strCache>
                <c:ptCount val="1"/>
                <c:pt idx="0">
                  <c:v>Sample 1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00000"/>
              </a:solidFill>
              <a:ln>
                <a:solidFill>
                  <a:srgbClr val="002060"/>
                </a:solidFill>
              </a:ln>
            </c:spPr>
          </c:marker>
          <c:xVal>
            <c:numRef>
              <c:f>'Casing change'!$B$2:$B$7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'Casing change'!$J$2:$J$7</c:f>
              <c:numCache>
                <c:formatCode>General</c:formatCode>
                <c:ptCount val="6"/>
                <c:pt idx="2">
                  <c:v>31.430000000000003</c:v>
                </c:pt>
                <c:pt idx="5">
                  <c:v>38.03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856-4791-953A-F0068B11CB42}"/>
            </c:ext>
          </c:extLst>
        </c:ser>
        <c:ser>
          <c:idx val="3"/>
          <c:order val="3"/>
          <c:tx>
            <c:strRef>
              <c:f>'Casing change'!$K$1</c:f>
              <c:strCache>
                <c:ptCount val="1"/>
                <c:pt idx="0">
                  <c:v>Sample 2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ysClr val="window" lastClr="FFFFFF">
                  <a:lumMod val="75000"/>
                </a:sysClr>
              </a:solidFill>
              <a:ln>
                <a:solidFill>
                  <a:sysClr val="windowText" lastClr="000000"/>
                </a:solidFill>
              </a:ln>
            </c:spPr>
          </c:marker>
          <c:xVal>
            <c:numRef>
              <c:f>'Casing change'!$B$2:$B$7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'Casing change'!$K$2:$K$7</c:f>
              <c:numCache>
                <c:formatCode>General</c:formatCode>
                <c:ptCount val="6"/>
                <c:pt idx="2">
                  <c:v>31.47</c:v>
                </c:pt>
                <c:pt idx="5">
                  <c:v>38.130000000000003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856-4791-953A-F0068B11CB42}"/>
            </c:ext>
          </c:extLst>
        </c:ser>
        <c:ser>
          <c:idx val="4"/>
          <c:order val="4"/>
          <c:tx>
            <c:strRef>
              <c:f>'Casing change'!$V$30</c:f>
              <c:strCache>
                <c:ptCount val="1"/>
                <c:pt idx="0">
                  <c:v>Effi._Original_Exp.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'Casing change'!$P$31:$P$42</c:f>
              <c:numCache>
                <c:formatCode>General</c:formatCode>
                <c:ptCount val="12"/>
                <c:pt idx="0">
                  <c:v>0.32367500000000016</c:v>
                </c:pt>
                <c:pt idx="1">
                  <c:v>0.29072499999999984</c:v>
                </c:pt>
                <c:pt idx="2">
                  <c:v>0.24922499999999997</c:v>
                </c:pt>
                <c:pt idx="3">
                  <c:v>0.22460000000000013</c:v>
                </c:pt>
                <c:pt idx="4">
                  <c:v>0.19537500000000002</c:v>
                </c:pt>
                <c:pt idx="5">
                  <c:v>0.165170731707317</c:v>
                </c:pt>
                <c:pt idx="6">
                  <c:v>0.13577777777777766</c:v>
                </c:pt>
                <c:pt idx="7">
                  <c:v>0.10952500000000003</c:v>
                </c:pt>
                <c:pt idx="8">
                  <c:v>8.4874999999999992E-2</c:v>
                </c:pt>
                <c:pt idx="9">
                  <c:v>5.562000000000001E-2</c:v>
                </c:pt>
                <c:pt idx="10">
                  <c:v>2.5275000000000013E-2</c:v>
                </c:pt>
                <c:pt idx="11">
                  <c:v>1.9565217391304349E-4</c:v>
                </c:pt>
              </c:numCache>
            </c:numRef>
          </c:xVal>
          <c:yVal>
            <c:numRef>
              <c:f>'Casing change'!$V$31:$V$42</c:f>
              <c:numCache>
                <c:formatCode>General</c:formatCode>
                <c:ptCount val="12"/>
                <c:pt idx="0">
                  <c:v>27.372086508985653</c:v>
                </c:pt>
                <c:pt idx="1">
                  <c:v>31.363864966206879</c:v>
                </c:pt>
                <c:pt idx="2">
                  <c:v>35.24976202395532</c:v>
                </c:pt>
                <c:pt idx="3">
                  <c:v>35.311361330883386</c:v>
                </c:pt>
                <c:pt idx="4">
                  <c:v>34.413982547321112</c:v>
                </c:pt>
                <c:pt idx="5">
                  <c:v>32.149601357384967</c:v>
                </c:pt>
                <c:pt idx="6">
                  <c:v>29.009975824234868</c:v>
                </c:pt>
                <c:pt idx="7">
                  <c:v>25.348505697028497</c:v>
                </c:pt>
                <c:pt idx="8">
                  <c:v>21.332955250292095</c:v>
                </c:pt>
                <c:pt idx="9">
                  <c:v>15.353370078933176</c:v>
                </c:pt>
                <c:pt idx="10">
                  <c:v>7.7521633420497196</c:v>
                </c:pt>
                <c:pt idx="11">
                  <c:v>6.5839761622189574E-2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856-4791-953A-F0068B11C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13824"/>
        <c:axId val="136614976"/>
      </c:scatterChart>
      <c:valAx>
        <c:axId val="13661382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Flow rate, Q (m</a:t>
                </a:r>
                <a:r>
                  <a:rPr lang="en-US" baseline="30000" dirty="0"/>
                  <a:t>3</a:t>
                </a:r>
                <a:r>
                  <a:rPr lang="en-US" dirty="0"/>
                  <a:t>/min)</a:t>
                </a:r>
              </a:p>
            </c:rich>
          </c:tx>
          <c:overlay val="0"/>
        </c:title>
        <c:numFmt formatCode="#,##0.00_);[Red]\(#,##0.0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6614976"/>
        <c:crosses val="autoZero"/>
        <c:crossBetween val="midCat"/>
        <c:majorUnit val="5.000000000000001E-2"/>
      </c:valAx>
      <c:valAx>
        <c:axId val="136614976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Efficiency, </a:t>
                </a:r>
                <a:r>
                  <a:rPr lang="el-GR"/>
                  <a:t>η</a:t>
                </a:r>
                <a:r>
                  <a:rPr lang="en-US"/>
                  <a:t> (%)</a:t>
                </a:r>
                <a:endParaRPr lang="ko-KR"/>
              </a:p>
            </c:rich>
          </c:tx>
          <c:overlay val="0"/>
        </c:title>
        <c:numFmt formatCode="#,##0.0_);[Red]\(#,##0.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6613824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46723701478104712"/>
          <c:y val="0.51042895373372443"/>
          <c:w val="0.45941152092830501"/>
          <c:h val="0.28009157371741134"/>
        </c:manualLayout>
      </c:layout>
      <c:overlay val="0"/>
      <c:spPr>
        <a:solidFill>
          <a:schemeClr val="bg1"/>
        </a:solidFill>
        <a:ln w="9525">
          <a:solidFill>
            <a:sysClr val="windowText" lastClr="000000">
              <a:lumMod val="50000"/>
              <a:lumOff val="50000"/>
            </a:sys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203054234828042"/>
          <c:y val="4.1720384951881018E-2"/>
          <c:w val="0.75954582585960506"/>
          <c:h val="0.78763751211752731"/>
        </c:manualLayout>
      </c:layout>
      <c:scatterChart>
        <c:scatterStyle val="lineMarker"/>
        <c:varyColors val="0"/>
        <c:ser>
          <c:idx val="1"/>
          <c:order val="0"/>
          <c:tx>
            <c:v>Effi._Original</c:v>
          </c:tx>
          <c:spPr>
            <a:ln w="28575">
              <a:noFill/>
            </a:ln>
          </c:spPr>
          <c:trendline>
            <c:spPr>
              <a:ln w="19050"/>
            </c:spPr>
            <c:trendlineType val="poly"/>
            <c:order val="2"/>
            <c:dispRSqr val="0"/>
            <c:dispEq val="0"/>
          </c:trendline>
          <c:xVal>
            <c:numRef>
              <c:f>'Casing change'!$A$97:$A$102</c:f>
              <c:numCache>
                <c:formatCode>General</c:formatCode>
                <c:ptCount val="6"/>
                <c:pt idx="0">
                  <c:v>0.1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0.2</c:v>
                </c:pt>
                <c:pt idx="5">
                  <c:v>0.22</c:v>
                </c:pt>
              </c:numCache>
            </c:numRef>
          </c:xVal>
          <c:yVal>
            <c:numRef>
              <c:f>'Casing change'!$B$97:$B$102</c:f>
              <c:numCache>
                <c:formatCode>General</c:formatCode>
                <c:ptCount val="6"/>
                <c:pt idx="0">
                  <c:v>34.592585301837275</c:v>
                </c:pt>
                <c:pt idx="1">
                  <c:v>40.420313043478266</c:v>
                </c:pt>
                <c:pt idx="2">
                  <c:v>45.414999999999999</c:v>
                </c:pt>
                <c:pt idx="3">
                  <c:v>46.374561759729275</c:v>
                </c:pt>
                <c:pt idx="4">
                  <c:v>46.919786666666674</c:v>
                </c:pt>
                <c:pt idx="5">
                  <c:v>46.555974734808956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3C-4016-B84A-F76092671057}"/>
            </c:ext>
          </c:extLst>
        </c:ser>
        <c:ser>
          <c:idx val="0"/>
          <c:order val="1"/>
          <c:tx>
            <c:v>Effi._Model 1</c:v>
          </c:tx>
          <c:spPr>
            <a:ln w="28575">
              <a:noFill/>
            </a:ln>
          </c:spPr>
          <c:trendline>
            <c:spPr>
              <a:ln w="19050"/>
            </c:spPr>
            <c:trendlineType val="poly"/>
            <c:order val="2"/>
            <c:dispRSqr val="0"/>
            <c:dispEq val="0"/>
          </c:trendline>
          <c:xVal>
            <c:numRef>
              <c:f>'Casing change'!$A$97:$A$102</c:f>
              <c:numCache>
                <c:formatCode>General</c:formatCode>
                <c:ptCount val="6"/>
                <c:pt idx="0">
                  <c:v>0.1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0.2</c:v>
                </c:pt>
                <c:pt idx="5">
                  <c:v>0.22</c:v>
                </c:pt>
              </c:numCache>
            </c:numRef>
          </c:xVal>
          <c:yVal>
            <c:numRef>
              <c:f>'Casing change'!$C$97:$C$102</c:f>
              <c:numCache>
                <c:formatCode>General</c:formatCode>
                <c:ptCount val="6"/>
                <c:pt idx="0">
                  <c:v>40.542173913043477</c:v>
                </c:pt>
                <c:pt idx="1">
                  <c:v>48.35893280632412</c:v>
                </c:pt>
                <c:pt idx="2">
                  <c:v>50.686999999999998</c:v>
                </c:pt>
                <c:pt idx="3">
                  <c:v>51.513004265691656</c:v>
                </c:pt>
                <c:pt idx="4">
                  <c:v>52.826020850187341</c:v>
                </c:pt>
                <c:pt idx="5">
                  <c:v>53.487611923743508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93C-4016-B84A-F76092671057}"/>
            </c:ext>
          </c:extLst>
        </c:ser>
        <c:ser>
          <c:idx val="2"/>
          <c:order val="2"/>
          <c:tx>
            <c:v>Effi._Model 2</c:v>
          </c:tx>
          <c:spPr>
            <a:ln w="28575">
              <a:noFill/>
            </a:ln>
          </c:spPr>
          <c:trendline>
            <c:spPr>
              <a:ln w="19050">
                <a:solidFill>
                  <a:srgbClr val="00B05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'Casing change'!$A$97:$A$102</c:f>
              <c:numCache>
                <c:formatCode>General</c:formatCode>
                <c:ptCount val="6"/>
                <c:pt idx="0">
                  <c:v>0.1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0.17</c:v>
                </c:pt>
                <c:pt idx="4">
                  <c:v>0.2</c:v>
                </c:pt>
                <c:pt idx="5">
                  <c:v>0.22</c:v>
                </c:pt>
              </c:numCache>
            </c:numRef>
          </c:xVal>
          <c:yVal>
            <c:numRef>
              <c:f>'Casing change'!$D$97:$D$102</c:f>
              <c:numCache>
                <c:formatCode>General</c:formatCode>
                <c:ptCount val="6"/>
                <c:pt idx="0">
                  <c:v>38.904515595833516</c:v>
                </c:pt>
                <c:pt idx="1">
                  <c:v>45.474952919020723</c:v>
                </c:pt>
                <c:pt idx="2">
                  <c:v>49.23</c:v>
                </c:pt>
                <c:pt idx="3">
                  <c:v>49.300396270396284</c:v>
                </c:pt>
                <c:pt idx="4">
                  <c:v>52.357407407407422</c:v>
                </c:pt>
                <c:pt idx="5">
                  <c:v>52.220561895093063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93C-4016-B84A-F76092671057}"/>
            </c:ext>
          </c:extLst>
        </c:ser>
        <c:ser>
          <c:idx val="5"/>
          <c:order val="3"/>
          <c:tx>
            <c:v>Effi._Original_Exp.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trendline>
            <c:trendlineType val="poly"/>
            <c:order val="2"/>
            <c:dispRSqr val="0"/>
            <c:dispEq val="0"/>
          </c:trendline>
          <c:xVal>
            <c:numRef>
              <c:f>'Casing change'!$P$31:$P$42</c:f>
              <c:numCache>
                <c:formatCode>General</c:formatCode>
                <c:ptCount val="12"/>
                <c:pt idx="0">
                  <c:v>0.32367500000000016</c:v>
                </c:pt>
                <c:pt idx="1">
                  <c:v>0.29072499999999984</c:v>
                </c:pt>
                <c:pt idx="2">
                  <c:v>0.24922499999999997</c:v>
                </c:pt>
                <c:pt idx="3">
                  <c:v>0.22460000000000013</c:v>
                </c:pt>
                <c:pt idx="4">
                  <c:v>0.19537500000000002</c:v>
                </c:pt>
                <c:pt idx="5">
                  <c:v>0.165170731707317</c:v>
                </c:pt>
                <c:pt idx="6">
                  <c:v>0.13577777777777766</c:v>
                </c:pt>
                <c:pt idx="7">
                  <c:v>0.10952500000000003</c:v>
                </c:pt>
                <c:pt idx="8">
                  <c:v>8.4874999999999992E-2</c:v>
                </c:pt>
                <c:pt idx="9">
                  <c:v>5.562000000000001E-2</c:v>
                </c:pt>
                <c:pt idx="10">
                  <c:v>2.5275000000000013E-2</c:v>
                </c:pt>
                <c:pt idx="11">
                  <c:v>1.9565217391304349E-4</c:v>
                </c:pt>
              </c:numCache>
            </c:numRef>
          </c:xVal>
          <c:yVal>
            <c:numRef>
              <c:f>'Casing change'!$V$31:$V$42</c:f>
              <c:numCache>
                <c:formatCode>General</c:formatCode>
                <c:ptCount val="12"/>
                <c:pt idx="0">
                  <c:v>27.372086508985653</c:v>
                </c:pt>
                <c:pt idx="1">
                  <c:v>31.363864966206879</c:v>
                </c:pt>
                <c:pt idx="2">
                  <c:v>35.24976202395532</c:v>
                </c:pt>
                <c:pt idx="3">
                  <c:v>35.311361330883386</c:v>
                </c:pt>
                <c:pt idx="4">
                  <c:v>34.413982547321112</c:v>
                </c:pt>
                <c:pt idx="5">
                  <c:v>32.149601357384967</c:v>
                </c:pt>
                <c:pt idx="6">
                  <c:v>29.009975824234868</c:v>
                </c:pt>
                <c:pt idx="7">
                  <c:v>25.348505697028497</c:v>
                </c:pt>
                <c:pt idx="8">
                  <c:v>21.332955250292095</c:v>
                </c:pt>
                <c:pt idx="9">
                  <c:v>15.353370078933176</c:v>
                </c:pt>
                <c:pt idx="10">
                  <c:v>7.7521633420497196</c:v>
                </c:pt>
                <c:pt idx="11">
                  <c:v>6.5839761622189574E-2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993C-4016-B84A-F76092671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939200"/>
        <c:axId val="137943232"/>
      </c:scatterChart>
      <c:valAx>
        <c:axId val="137939200"/>
        <c:scaling>
          <c:orientation val="minMax"/>
          <c:max val="0.35000000000000003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Flow rate, Q (m</a:t>
                </a:r>
                <a:r>
                  <a:rPr lang="en-US" baseline="30000" dirty="0"/>
                  <a:t>3</a:t>
                </a:r>
                <a:r>
                  <a:rPr lang="en-US" dirty="0"/>
                  <a:t>/min)</a:t>
                </a:r>
              </a:p>
            </c:rich>
          </c:tx>
          <c:overlay val="0"/>
        </c:title>
        <c:numFmt formatCode="#,##0.00_);[Red]\(#,##0.0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7943232"/>
        <c:crosses val="autoZero"/>
        <c:crossBetween val="midCat"/>
        <c:majorUnit val="5.000000000000001E-2"/>
      </c:valAx>
      <c:valAx>
        <c:axId val="137943232"/>
        <c:scaling>
          <c:orientation val="minMax"/>
        </c:scaling>
        <c:delete val="0"/>
        <c:axPos val="l"/>
        <c:majorGridlines>
          <c:spPr>
            <a:ln w="9525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Efficiency, </a:t>
                </a:r>
                <a:r>
                  <a:rPr lang="el-GR"/>
                  <a:t>η</a:t>
                </a:r>
                <a:r>
                  <a:rPr lang="en-US"/>
                  <a:t> (%)</a:t>
                </a:r>
                <a:endParaRPr lang="ko-KR"/>
              </a:p>
            </c:rich>
          </c:tx>
          <c:overlay val="0"/>
        </c:title>
        <c:numFmt formatCode="#,##0.0_);[Red]\(#,##0.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3793920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8997486229714247"/>
          <c:y val="0.57192645562161859"/>
          <c:w val="0.3360907175335478"/>
          <c:h val="0.23499892870534039"/>
        </c:manualLayout>
      </c:layout>
      <c:overlay val="0"/>
      <c:spPr>
        <a:solidFill>
          <a:schemeClr val="bg1"/>
        </a:solidFill>
        <a:ln>
          <a:solidFill>
            <a:sysClr val="windowText" lastClr="000000">
              <a:lumMod val="50000"/>
              <a:lumOff val="50000"/>
            </a:sys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05083215362753"/>
          <c:y val="4.1720415222595772E-2"/>
          <c:w val="0.79080904386036821"/>
          <c:h val="0.76989444254250827"/>
        </c:manualLayout>
      </c:layout>
      <c:scatterChart>
        <c:scatterStyle val="lineMarker"/>
        <c:varyColors val="0"/>
        <c:ser>
          <c:idx val="1"/>
          <c:order val="0"/>
          <c:tx>
            <c:v>Effi._Original</c:v>
          </c:tx>
          <c:spPr>
            <a:ln w="28575">
              <a:noFill/>
            </a:ln>
          </c:spPr>
          <c:trendline>
            <c:spPr>
              <a:ln w="19050">
                <a:solidFill>
                  <a:srgbClr val="C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'Casing change'!$B$2:$B$7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'Casing change'!$H$2:$H$7</c:f>
              <c:numCache>
                <c:formatCode>General</c:formatCode>
                <c:ptCount val="6"/>
                <c:pt idx="0">
                  <c:v>0</c:v>
                </c:pt>
                <c:pt idx="1">
                  <c:v>34.592585301837275</c:v>
                </c:pt>
                <c:pt idx="2">
                  <c:v>40.420313043478266</c:v>
                </c:pt>
                <c:pt idx="3">
                  <c:v>46.374561759729275</c:v>
                </c:pt>
                <c:pt idx="4">
                  <c:v>46.919786666666674</c:v>
                </c:pt>
                <c:pt idx="5">
                  <c:v>46.555974734808956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471-4F25-97B2-DCCD18CDC093}"/>
            </c:ext>
          </c:extLst>
        </c:ser>
        <c:ser>
          <c:idx val="4"/>
          <c:order val="1"/>
          <c:tx>
            <c:v>Effi._Original_Exp.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</c:spPr>
          </c:marker>
          <c:trendline>
            <c:spPr>
              <a:ln w="19050"/>
            </c:spPr>
            <c:trendlineType val="poly"/>
            <c:order val="2"/>
            <c:dispRSqr val="0"/>
            <c:dispEq val="0"/>
          </c:trendline>
          <c:xVal>
            <c:numRef>
              <c:f>'Casing change'!$P$31:$P$42</c:f>
              <c:numCache>
                <c:formatCode>General</c:formatCode>
                <c:ptCount val="12"/>
                <c:pt idx="0">
                  <c:v>0.32367500000000016</c:v>
                </c:pt>
                <c:pt idx="1">
                  <c:v>0.29072499999999984</c:v>
                </c:pt>
                <c:pt idx="2">
                  <c:v>0.24922499999999997</c:v>
                </c:pt>
                <c:pt idx="3">
                  <c:v>0.22460000000000013</c:v>
                </c:pt>
                <c:pt idx="4">
                  <c:v>0.19537500000000002</c:v>
                </c:pt>
                <c:pt idx="5">
                  <c:v>0.165170731707317</c:v>
                </c:pt>
                <c:pt idx="6">
                  <c:v>0.13577777777777766</c:v>
                </c:pt>
                <c:pt idx="7">
                  <c:v>0.10952500000000003</c:v>
                </c:pt>
                <c:pt idx="8">
                  <c:v>8.4874999999999992E-2</c:v>
                </c:pt>
                <c:pt idx="9">
                  <c:v>5.562000000000001E-2</c:v>
                </c:pt>
                <c:pt idx="10">
                  <c:v>2.5275000000000013E-2</c:v>
                </c:pt>
                <c:pt idx="11">
                  <c:v>1.9565217391304349E-4</c:v>
                </c:pt>
              </c:numCache>
            </c:numRef>
          </c:xVal>
          <c:yVal>
            <c:numRef>
              <c:f>'Casing change'!$V$31:$V$42</c:f>
              <c:numCache>
                <c:formatCode>General</c:formatCode>
                <c:ptCount val="12"/>
                <c:pt idx="0">
                  <c:v>27.372086508985653</c:v>
                </c:pt>
                <c:pt idx="1">
                  <c:v>31.363864966206879</c:v>
                </c:pt>
                <c:pt idx="2">
                  <c:v>35.24976202395532</c:v>
                </c:pt>
                <c:pt idx="3">
                  <c:v>35.311361330883386</c:v>
                </c:pt>
                <c:pt idx="4">
                  <c:v>34.413982547321112</c:v>
                </c:pt>
                <c:pt idx="5">
                  <c:v>32.149601357384967</c:v>
                </c:pt>
                <c:pt idx="6">
                  <c:v>29.009975824234868</c:v>
                </c:pt>
                <c:pt idx="7">
                  <c:v>25.348505697028497</c:v>
                </c:pt>
                <c:pt idx="8">
                  <c:v>21.332955250292095</c:v>
                </c:pt>
                <c:pt idx="9">
                  <c:v>15.353370078933176</c:v>
                </c:pt>
                <c:pt idx="10">
                  <c:v>7.7521633420497196</c:v>
                </c:pt>
                <c:pt idx="11">
                  <c:v>6.5839761622189574E-2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471-4F25-97B2-DCCD18CDC093}"/>
            </c:ext>
          </c:extLst>
        </c:ser>
        <c:ser>
          <c:idx val="0"/>
          <c:order val="2"/>
          <c:tx>
            <c:strRef>
              <c:f>'impeller change'!$F$1</c:f>
              <c:strCache>
                <c:ptCount val="1"/>
                <c:pt idx="0">
                  <c:v>Eff._Imp. Model 1</c:v>
                </c:pt>
              </c:strCache>
            </c:strRef>
          </c:tx>
          <c:spPr>
            <a:ln w="28575">
              <a:noFill/>
            </a:ln>
          </c:spPr>
          <c:trendline>
            <c:spPr>
              <a:ln w="22225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'impeller change'!$B$2:$B$8</c:f>
              <c:numCache>
                <c:formatCode>General</c:formatCode>
                <c:ptCount val="7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0.17</c:v>
                </c:pt>
                <c:pt idx="5">
                  <c:v>0.2</c:v>
                </c:pt>
                <c:pt idx="6" formatCode="0.000">
                  <c:v>0.22001999999999999</c:v>
                </c:pt>
              </c:numCache>
            </c:numRef>
          </c:xVal>
          <c:yVal>
            <c:numRef>
              <c:f>'impeller change'!$F$2:$F$8</c:f>
              <c:numCache>
                <c:formatCode>General</c:formatCode>
                <c:ptCount val="7"/>
                <c:pt idx="0">
                  <c:v>0</c:v>
                </c:pt>
                <c:pt idx="1">
                  <c:v>42.680047505938241</c:v>
                </c:pt>
                <c:pt idx="2">
                  <c:v>48.495398475398488</c:v>
                </c:pt>
                <c:pt idx="3">
                  <c:v>50.648800000000001</c:v>
                </c:pt>
                <c:pt idx="4">
                  <c:v>51.935272616311543</c:v>
                </c:pt>
                <c:pt idx="5">
                  <c:v>52.887456140350878</c:v>
                </c:pt>
                <c:pt idx="6">
                  <c:v>52.636431535315978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471-4F25-97B2-DCCD18CDC093}"/>
            </c:ext>
          </c:extLst>
        </c:ser>
        <c:ser>
          <c:idx val="7"/>
          <c:order val="3"/>
          <c:tx>
            <c:strRef>
              <c:f>'impeller change'!$M$31</c:f>
              <c:strCache>
                <c:ptCount val="1"/>
                <c:pt idx="0">
                  <c:v>Eff._Imp. Model 2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7"/>
            <c:spPr>
              <a:ln w="15875">
                <a:solidFill>
                  <a:srgbClr val="002060"/>
                </a:solidFill>
              </a:ln>
            </c:spPr>
          </c:marker>
          <c:trendline>
            <c:spPr>
              <a:ln w="19050">
                <a:solidFill>
                  <a:srgbClr val="00206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'impeller change'!$I$32:$I$37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'impeller change'!$M$32:$M$37</c:f>
              <c:numCache>
                <c:formatCode>General</c:formatCode>
                <c:ptCount val="6"/>
                <c:pt idx="0">
                  <c:v>0</c:v>
                </c:pt>
                <c:pt idx="1">
                  <c:v>43.836430317848425</c:v>
                </c:pt>
                <c:pt idx="2">
                  <c:v>50.541324599708879</c:v>
                </c:pt>
                <c:pt idx="3">
                  <c:v>52.651403688524603</c:v>
                </c:pt>
                <c:pt idx="4">
                  <c:v>52.110412193505638</c:v>
                </c:pt>
                <c:pt idx="5">
                  <c:v>53.264197669322712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471-4F25-97B2-DCCD18CDC093}"/>
            </c:ext>
          </c:extLst>
        </c:ser>
        <c:ser>
          <c:idx val="8"/>
          <c:order val="4"/>
          <c:tx>
            <c:strRef>
              <c:f>'impeller change'!$M$41</c:f>
              <c:strCache>
                <c:ptCount val="1"/>
                <c:pt idx="0">
                  <c:v>Eff._Imp. Model 3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5875">
                <a:solidFill>
                  <a:srgbClr val="0070C0"/>
                </a:solidFill>
              </a:ln>
            </c:spPr>
          </c:marker>
          <c:trendline>
            <c:spPr>
              <a:ln w="19050">
                <a:solidFill>
                  <a:srgbClr val="00B0F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'impeller change'!$I$42:$I$47</c:f>
              <c:numCache>
                <c:formatCode>General</c:formatCode>
                <c:ptCount val="6"/>
                <c:pt idx="0">
                  <c:v>0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</c:v>
                </c:pt>
                <c:pt idx="5" formatCode="0.000">
                  <c:v>0.22001999999999999</c:v>
                </c:pt>
              </c:numCache>
            </c:numRef>
          </c:xVal>
          <c:yVal>
            <c:numRef>
              <c:f>'impeller change'!$M$42:$M$47</c:f>
              <c:numCache>
                <c:formatCode>General</c:formatCode>
                <c:ptCount val="6"/>
                <c:pt idx="0">
                  <c:v>0</c:v>
                </c:pt>
                <c:pt idx="1">
                  <c:v>40.21142616033756</c:v>
                </c:pt>
                <c:pt idx="2">
                  <c:v>45.213156274056971</c:v>
                </c:pt>
                <c:pt idx="3">
                  <c:v>46.034178122690314</c:v>
                </c:pt>
                <c:pt idx="4">
                  <c:v>44.911305616338446</c:v>
                </c:pt>
                <c:pt idx="5">
                  <c:v>42.958784638949673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471-4F25-97B2-DCCD18CDC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230912"/>
        <c:axId val="172231488"/>
      </c:scatterChart>
      <c:valAx>
        <c:axId val="172230912"/>
        <c:scaling>
          <c:orientation val="minMax"/>
          <c:max val="0.35000000000000003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Flow rate, Q (m</a:t>
                </a:r>
                <a:r>
                  <a:rPr lang="en-US" baseline="30000" dirty="0"/>
                  <a:t>3</a:t>
                </a:r>
                <a:r>
                  <a:rPr lang="en-US" dirty="0"/>
                  <a:t>/min)</a:t>
                </a:r>
              </a:p>
            </c:rich>
          </c:tx>
          <c:overlay val="0"/>
        </c:title>
        <c:numFmt formatCode="#,##0.00_);[Red]\(#,##0.0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72231488"/>
        <c:crosses val="autoZero"/>
        <c:crossBetween val="midCat"/>
        <c:majorUnit val="5.000000000000001E-2"/>
      </c:valAx>
      <c:valAx>
        <c:axId val="172231488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Efficiency, </a:t>
                </a:r>
                <a:r>
                  <a:rPr lang="el-GR"/>
                  <a:t>η</a:t>
                </a:r>
                <a:r>
                  <a:rPr lang="en-US"/>
                  <a:t> (%)</a:t>
                </a:r>
                <a:endParaRPr lang="ko-KR"/>
              </a:p>
            </c:rich>
          </c:tx>
          <c:overlay val="0"/>
        </c:title>
        <c:numFmt formatCode="#,##0_);[Red]\(#,##0\)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1722309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5869441508820417"/>
          <c:y val="0.50763579824261096"/>
          <c:w val="0.36834937965487086"/>
          <c:h val="0.2822957320552321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FB943-E540-4925-B9E5-4A7D6DC013E2}" type="datetimeFigureOut">
              <a:rPr lang="ko-KR" altLang="en-US" smtClean="0"/>
              <a:t>2023-11-16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7D53-6559-408E-A9E0-6D3A0D3D89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79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17D53-6559-408E-A9E0-6D3A0D3D89A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8102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17D53-6559-408E-A9E0-6D3A0D3D89A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266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17D53-6559-408E-A9E0-6D3A0D3D89A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02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>
          <a:xfrm>
            <a:off x="990508" y="831921"/>
            <a:ext cx="972335" cy="31354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defRPr/>
            </a:pPr>
            <a:r>
              <a:rPr lang="en-US" altLang="ko-KR" sz="10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DWE-08B</a:t>
            </a:r>
            <a:endParaRPr lang="ko-KR" altLang="en-US" sz="1000" dirty="0">
              <a:solidFill>
                <a:sysClr val="windowText" lastClr="000000"/>
              </a:solidFill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632" y="239997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prstClr val="black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2.1 Pump Dimensions and 3D model</a:t>
            </a:r>
            <a:endParaRPr lang="ko-KR" altLang="en-US" b="1" dirty="0">
              <a:solidFill>
                <a:prstClr val="black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2A4A2-5222-4C39-AD77-394B4AD6F4E4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5456" y="4478081"/>
            <a:ext cx="76951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alatino Linotype" panose="02040502050505030304" pitchFamily="18" charset="0"/>
              </a:rPr>
              <a:t>Figure 1. </a:t>
            </a:r>
            <a:r>
              <a:rPr lang="en-US" sz="1400" dirty="0">
                <a:latin typeface="Palatino Linotype" panose="02040502050505030304" pitchFamily="18" charset="0"/>
              </a:rPr>
              <a:t>Disassemble of the submersible drainage pump (DWE-08)</a:t>
            </a:r>
            <a:endParaRPr lang="ko-KR" altLang="ko-KR" sz="1400" dirty="0">
              <a:latin typeface="Palatino Linotype" panose="0204050205050503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5ED5B9D-4042-C79C-D781-68A372B30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296" y="1102228"/>
            <a:ext cx="1420859" cy="112424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021F4C-8776-1158-2D19-F0F4929DA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473" y="2555452"/>
            <a:ext cx="1144715" cy="11946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836127-8A70-079D-61FB-1EEBAD4C0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466" y="2568827"/>
            <a:ext cx="1305107" cy="118126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5FBA17-0832-4C84-67A4-3D9538E98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947" y="1102228"/>
            <a:ext cx="1553082" cy="10510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A3B55BA-DA9D-93AF-2A64-F75873B0C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713" y="2560060"/>
            <a:ext cx="1114645" cy="119345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FB31232-6D33-BCA1-4CFA-5729DBF36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1999" y="1098413"/>
            <a:ext cx="933838" cy="11812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AAEA895-DDA7-51F6-6681-89C0BDA3F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597" y="1261643"/>
            <a:ext cx="2547421" cy="234721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9B748B1-666C-534A-4238-E65507A7CD5F}"/>
              </a:ext>
            </a:extLst>
          </p:cNvPr>
          <p:cNvSpPr txBox="1"/>
          <p:nvPr/>
        </p:nvSpPr>
        <p:spPr>
          <a:xfrm>
            <a:off x="3820947" y="222647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Suction stand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D00B091-B08E-4DE3-252C-90C4465F0D99}"/>
              </a:ext>
            </a:extLst>
          </p:cNvPr>
          <p:cNvSpPr txBox="1"/>
          <p:nvPr/>
        </p:nvSpPr>
        <p:spPr>
          <a:xfrm>
            <a:off x="1139406" y="3744237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 elbow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148741-4E4C-16D9-0C76-DDD8ABAA0DBE}"/>
              </a:ext>
            </a:extLst>
          </p:cNvPr>
          <p:cNvSpPr txBox="1"/>
          <p:nvPr/>
        </p:nvSpPr>
        <p:spPr>
          <a:xfrm>
            <a:off x="2606260" y="374423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Suction cover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3727A-D669-3002-3E32-F47C99386212}"/>
              </a:ext>
            </a:extLst>
          </p:cNvPr>
          <p:cNvSpPr txBox="1"/>
          <p:nvPr/>
        </p:nvSpPr>
        <p:spPr>
          <a:xfrm>
            <a:off x="4003078" y="3744235"/>
            <a:ext cx="5196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EC8EF7-F27B-CA0E-194B-3A07C64EBC4F}"/>
              </a:ext>
            </a:extLst>
          </p:cNvPr>
          <p:cNvSpPr txBox="1"/>
          <p:nvPr/>
        </p:nvSpPr>
        <p:spPr>
          <a:xfrm>
            <a:off x="1403892" y="2264189"/>
            <a:ext cx="708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Impeller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BCA9F7-C889-2D64-D776-B4B58402F965}"/>
              </a:ext>
            </a:extLst>
          </p:cNvPr>
          <p:cNvSpPr txBox="1"/>
          <p:nvPr/>
        </p:nvSpPr>
        <p:spPr>
          <a:xfrm>
            <a:off x="2661821" y="2264189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Casing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16B341-996D-09D2-4236-18B4B63EC115}"/>
              </a:ext>
            </a:extLst>
          </p:cNvPr>
          <p:cNvSpPr txBox="1"/>
          <p:nvPr/>
        </p:nvSpPr>
        <p:spPr>
          <a:xfrm>
            <a:off x="6939508" y="3183357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Cable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54B07C-A7C9-F624-A0F9-BC83702E4EC7}"/>
              </a:ext>
            </a:extLst>
          </p:cNvPr>
          <p:cNvSpPr txBox="1"/>
          <p:nvPr/>
        </p:nvSpPr>
        <p:spPr>
          <a:xfrm>
            <a:off x="5496580" y="249885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F72155-069A-308D-8AE4-03F9C0220822}"/>
              </a:ext>
            </a:extLst>
          </p:cNvPr>
          <p:cNvSpPr txBox="1"/>
          <p:nvPr/>
        </p:nvSpPr>
        <p:spPr>
          <a:xfrm>
            <a:off x="6281938" y="1625488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lid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0ED219-840B-4059-E24C-3E3F06257106}"/>
              </a:ext>
            </a:extLst>
          </p:cNvPr>
          <p:cNvSpPr txBox="1"/>
          <p:nvPr/>
        </p:nvSpPr>
        <p:spPr>
          <a:xfrm>
            <a:off x="5138439" y="118610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O’ring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5B82933-2224-BF8B-5A72-8EA0402C7A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8597" y="2838424"/>
            <a:ext cx="857370" cy="5811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ACEE727-9E81-7530-C500-38DAD5355231}"/>
              </a:ext>
            </a:extLst>
          </p:cNvPr>
          <p:cNvSpPr txBox="1"/>
          <p:nvPr/>
        </p:nvSpPr>
        <p:spPr>
          <a:xfrm>
            <a:off x="5435957" y="3391085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ko-KR" sz="1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</a:t>
            </a:r>
            <a:endParaRPr lang="ko-KR" altLang="en-US" sz="1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9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C763F9-7695-E272-A20F-DE5695486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555349"/>
              </p:ext>
            </p:extLst>
          </p:nvPr>
        </p:nvGraphicFramePr>
        <p:xfrm>
          <a:off x="2743200" y="2514600"/>
          <a:ext cx="3057524" cy="660400"/>
        </p:xfrm>
        <a:graphic>
          <a:graphicData uri="http://schemas.openxmlformats.org/drawingml/2006/table">
            <a:tbl>
              <a:tblPr/>
              <a:tblGrid>
                <a:gridCol w="1086852">
                  <a:extLst>
                    <a:ext uri="{9D8B030D-6E8A-4147-A177-3AD203B41FA5}">
                      <a16:colId xmlns:a16="http://schemas.microsoft.com/office/drawing/2014/main" val="806048234"/>
                    </a:ext>
                  </a:extLst>
                </a:gridCol>
                <a:gridCol w="985336">
                  <a:extLst>
                    <a:ext uri="{9D8B030D-6E8A-4147-A177-3AD203B41FA5}">
                      <a16:colId xmlns:a16="http://schemas.microsoft.com/office/drawing/2014/main" val="1488891678"/>
                    </a:ext>
                  </a:extLst>
                </a:gridCol>
                <a:gridCol w="985336">
                  <a:extLst>
                    <a:ext uri="{9D8B030D-6E8A-4147-A177-3AD203B41FA5}">
                      <a16:colId xmlns:a16="http://schemas.microsoft.com/office/drawing/2014/main" val="4127320369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Elements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Nodes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156374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Model 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272,563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1,374,829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38833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Model 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532,924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2,733,319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965472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Model 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1,085,683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277495" algn="l"/>
                          <a:tab pos="179705" algn="l"/>
                          <a:tab pos="560705" algn="l"/>
                          <a:tab pos="892810" algn="l"/>
                          <a:tab pos="1276985" algn="l"/>
                          <a:tab pos="1606550" algn="l"/>
                          <a:tab pos="1990090" algn="l"/>
                          <a:tab pos="2319655" algn="l"/>
                          <a:tab pos="2703830" algn="l"/>
                          <a:tab pos="3032760" algn="l"/>
                          <a:tab pos="3416935" algn="l"/>
                          <a:tab pos="3745865" algn="l"/>
                          <a:tab pos="4130040" algn="l"/>
                        </a:tabLst>
                      </a:pPr>
                      <a:r>
                        <a:rPr lang="en-US" sz="900" spc="-15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5,648,730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96735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83E4E50-F3EE-71B0-B322-101BD367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885" y="2264718"/>
            <a:ext cx="315983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77813" algn="l"/>
                <a:tab pos="179388" algn="l"/>
                <a:tab pos="560388" algn="l"/>
                <a:tab pos="892175" algn="l"/>
                <a:tab pos="1276350" algn="l"/>
                <a:tab pos="1606550" algn="l"/>
                <a:tab pos="1990725" algn="l"/>
                <a:tab pos="2319338" algn="l"/>
                <a:tab pos="2703513" algn="l"/>
                <a:tab pos="3032125" algn="l"/>
                <a:tab pos="3416300" algn="l"/>
                <a:tab pos="3746500" algn="l"/>
                <a:tab pos="4130675" algn="l"/>
              </a:tabLst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Meshing grids of the DWE-08 submersible pump.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903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0"/>
            <a:ext cx="891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alatino Linotype" panose="02040502050505030304" pitchFamily="18" charset="0"/>
              </a:rPr>
              <a:t>Figure 8. Performance comparison between the experiment and computational of the submersible pump (a) Head vs. flow rate and (b) Efficiency vs. flow rate (Experimental uncertainty in N±3.298 rpm, Q±0.00178 m3/min, H±0.0989 m, and P±0.0102 kW).</a:t>
            </a:r>
            <a:endParaRPr lang="ko-KR" altLang="ko-KR" sz="1400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-495300" y="476250"/>
          <a:ext cx="5257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406002"/>
              </p:ext>
            </p:extLst>
          </p:nvPr>
        </p:nvGraphicFramePr>
        <p:xfrm>
          <a:off x="4419600" y="457200"/>
          <a:ext cx="5791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956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49" y="1441829"/>
            <a:ext cx="2263595" cy="2895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314" r="84256" b="8237"/>
          <a:stretch/>
        </p:blipFill>
        <p:spPr>
          <a:xfrm>
            <a:off x="95995" y="1464971"/>
            <a:ext cx="806539" cy="2843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4438"/>
          <a:stretch/>
        </p:blipFill>
        <p:spPr>
          <a:xfrm>
            <a:off x="8080056" y="1464971"/>
            <a:ext cx="652060" cy="2843683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1"/>
          <a:stretch/>
        </p:blipFill>
        <p:spPr bwMode="auto">
          <a:xfrm>
            <a:off x="3890116" y="1796909"/>
            <a:ext cx="3234430" cy="216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9139" b="8812"/>
          <a:stretch/>
        </p:blipFill>
        <p:spPr>
          <a:xfrm>
            <a:off x="3127790" y="1464971"/>
            <a:ext cx="784788" cy="28436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38B840-3D39-0F32-07F4-BC0CF8A3A9F7}"/>
              </a:ext>
            </a:extLst>
          </p:cNvPr>
          <p:cNvSpPr txBox="1"/>
          <p:nvPr/>
        </p:nvSpPr>
        <p:spPr>
          <a:xfrm>
            <a:off x="-34332" y="1103275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Vectors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BCE22C-D06C-6610-568C-76131B6901AB}"/>
              </a:ext>
            </a:extLst>
          </p:cNvPr>
          <p:cNvSpPr txBox="1"/>
          <p:nvPr/>
        </p:nvSpPr>
        <p:spPr>
          <a:xfrm>
            <a:off x="15986" y="4314456"/>
            <a:ext cx="81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s</a:t>
            </a:r>
            <a:r>
              <a:rPr lang="en-US" altLang="ko-KR" sz="1600" baseline="30000" dirty="0"/>
              <a:t>−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1457E4-B316-2A56-DA44-2C1B56EB8F0C}"/>
              </a:ext>
            </a:extLst>
          </p:cNvPr>
          <p:cNvSpPr txBox="1"/>
          <p:nvPr/>
        </p:nvSpPr>
        <p:spPr>
          <a:xfrm>
            <a:off x="2976877" y="1103275"/>
            <a:ext cx="1933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Streamline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52A85-E037-AB9B-DED1-F4BF2E9F79CA}"/>
              </a:ext>
            </a:extLst>
          </p:cNvPr>
          <p:cNvSpPr txBox="1"/>
          <p:nvPr/>
        </p:nvSpPr>
        <p:spPr>
          <a:xfrm>
            <a:off x="3027196" y="4314456"/>
            <a:ext cx="81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s</a:t>
            </a:r>
            <a:r>
              <a:rPr lang="en-US" altLang="ko-KR" sz="1600" baseline="30000" dirty="0"/>
              <a:t>−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37C725-36FF-FFFC-15B5-70D32D2E6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14" r="84256" b="8237"/>
          <a:stretch/>
        </p:blipFill>
        <p:spPr>
          <a:xfrm>
            <a:off x="7140727" y="1441829"/>
            <a:ext cx="806539" cy="28952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3E699-A2D9-F2C9-DD9E-E541E3BDAE17}"/>
              </a:ext>
            </a:extLst>
          </p:cNvPr>
          <p:cNvSpPr txBox="1"/>
          <p:nvPr/>
        </p:nvSpPr>
        <p:spPr>
          <a:xfrm>
            <a:off x="7010400" y="1131745"/>
            <a:ext cx="1933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Streamline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F650E-2CF5-68E8-4114-51B181A77D98}"/>
              </a:ext>
            </a:extLst>
          </p:cNvPr>
          <p:cNvSpPr txBox="1"/>
          <p:nvPr/>
        </p:nvSpPr>
        <p:spPr>
          <a:xfrm>
            <a:off x="7060718" y="4342926"/>
            <a:ext cx="81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s</a:t>
            </a:r>
            <a:r>
              <a:rPr lang="en-US" altLang="ko-KR" sz="1600" baseline="30000" dirty="0"/>
              <a:t>−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DBFA51-893A-69E8-D465-3041CB9F67F6}"/>
              </a:ext>
            </a:extLst>
          </p:cNvPr>
          <p:cNvCxnSpPr/>
          <p:nvPr/>
        </p:nvCxnSpPr>
        <p:spPr>
          <a:xfrm>
            <a:off x="3704810" y="2561765"/>
            <a:ext cx="1719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2E3999-4449-DFB5-E049-DC9C1828721B}"/>
              </a:ext>
            </a:extLst>
          </p:cNvPr>
          <p:cNvCxnSpPr/>
          <p:nvPr/>
        </p:nvCxnSpPr>
        <p:spPr>
          <a:xfrm>
            <a:off x="3731596" y="2087544"/>
            <a:ext cx="15635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DE178C-4796-11C1-9088-3B74EB239D21}"/>
              </a:ext>
            </a:extLst>
          </p:cNvPr>
          <p:cNvCxnSpPr>
            <a:cxnSpLocks/>
          </p:cNvCxnSpPr>
          <p:nvPr/>
        </p:nvCxnSpPr>
        <p:spPr>
          <a:xfrm>
            <a:off x="3808927" y="2090281"/>
            <a:ext cx="0" cy="47148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BFBD10A-4A00-3C96-7943-49091E9C6EB3}"/>
              </a:ext>
            </a:extLst>
          </p:cNvPr>
          <p:cNvSpPr txBox="1"/>
          <p:nvPr/>
        </p:nvSpPr>
        <p:spPr>
          <a:xfrm>
            <a:off x="3729616" y="4062880"/>
            <a:ext cx="333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Large gap in the upper part of the impeller within the casing (more than 2 mm)</a:t>
            </a:r>
            <a:endParaRPr lang="ko-KR" altLang="en-US" sz="1400" dirty="0"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</p:txBody>
      </p:sp>
      <p:cxnSp>
        <p:nvCxnSpPr>
          <p:cNvPr id="30" name="직선 화살표 연결선 9">
            <a:extLst>
              <a:ext uri="{FF2B5EF4-FFF2-40B4-BE49-F238E27FC236}">
                <a16:creationId xmlns:a16="http://schemas.microsoft.com/office/drawing/2014/main" id="{FB09FDD4-0918-5CC5-CE78-1CE353BB4074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3989909" y="2362200"/>
            <a:ext cx="1405071" cy="170068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F8EC259-B000-C45B-BB86-D1E74E7974A7}"/>
              </a:ext>
            </a:extLst>
          </p:cNvPr>
          <p:cNvSpPr txBox="1"/>
          <p:nvPr/>
        </p:nvSpPr>
        <p:spPr>
          <a:xfrm>
            <a:off x="228600" y="5082282"/>
            <a:ext cx="8301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Figure 9. Velocity distributions analysis inside the casing (a) velocity vectors (b) velocity streamlines, (c) Blade-to-blade velocity streamlines.</a:t>
            </a:r>
          </a:p>
        </p:txBody>
      </p:sp>
    </p:spTree>
    <p:extLst>
      <p:ext uri="{BB962C8B-B14F-4D97-AF65-F5344CB8AC3E}">
        <p14:creationId xmlns:p14="http://schemas.microsoft.com/office/powerpoint/2010/main" val="3765204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3AE3CA6-CC8A-0E23-9645-C62FB40E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63" y="1602665"/>
            <a:ext cx="2671544" cy="185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3E96CED-916E-2F35-3C22-CAE019B0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560" y="1602665"/>
            <a:ext cx="2461337" cy="188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2DD8A45-E6CF-9E31-DBBE-B5A3F512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103" y="1602666"/>
            <a:ext cx="1731459" cy="182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136073-5F92-D01C-32F3-DF553F3B8D0D}"/>
              </a:ext>
            </a:extLst>
          </p:cNvPr>
          <p:cNvSpPr txBox="1"/>
          <p:nvPr/>
        </p:nvSpPr>
        <p:spPr>
          <a:xfrm>
            <a:off x="1066800" y="3810000"/>
            <a:ext cx="73152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10. The position of the impeller inside the casing of the pump.</a:t>
            </a:r>
          </a:p>
        </p:txBody>
      </p:sp>
    </p:spTree>
    <p:extLst>
      <p:ext uri="{BB962C8B-B14F-4D97-AF65-F5344CB8AC3E}">
        <p14:creationId xmlns:p14="http://schemas.microsoft.com/office/powerpoint/2010/main" val="214094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55" y="1371600"/>
            <a:ext cx="2256890" cy="155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1"/>
          <a:stretch/>
        </p:blipFill>
        <p:spPr bwMode="auto">
          <a:xfrm>
            <a:off x="5648434" y="1337008"/>
            <a:ext cx="2498314" cy="16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05080" y="293580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Original model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6184" y="2935802"/>
            <a:ext cx="174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Model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5499" y="2935801"/>
            <a:ext cx="1745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Model 2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3531097"/>
            <a:ext cx="8088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alatino Linotype" panose="02040502050505030304" pitchFamily="18" charset="0"/>
              </a:rPr>
              <a:t>Fig. 11 Casing shape change model (a) original impeller, (b) Model 1, (c) Model 2.</a:t>
            </a:r>
            <a:endParaRPr lang="ko-KR" altLang="ko-KR" sz="14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34E8B-8273-4DF8-FED4-8592DA6DE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78" y="1337008"/>
            <a:ext cx="2774277" cy="162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45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B6621-921B-4C50-ACD7-8EB1CF63A244}" type="slidenum">
              <a:rPr lang="en-US" smtClean="0"/>
              <a:t>15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B9E7C6C-7B1A-1660-DDA2-564EDCB39C46}"/>
              </a:ext>
            </a:extLst>
          </p:cNvPr>
          <p:cNvGrpSpPr/>
          <p:nvPr/>
        </p:nvGrpSpPr>
        <p:grpSpPr>
          <a:xfrm>
            <a:off x="310808" y="372979"/>
            <a:ext cx="8215097" cy="4732421"/>
            <a:chOff x="310808" y="372979"/>
            <a:chExt cx="8215097" cy="473242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6"/>
            <a:stretch/>
          </p:blipFill>
          <p:spPr bwMode="auto">
            <a:xfrm>
              <a:off x="1279232" y="3204793"/>
              <a:ext cx="2199990" cy="114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45767" y="4775284"/>
              <a:ext cx="13340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(a) Original model</a:t>
              </a:r>
              <a:endParaRPr lang="ko-KR" altLang="en-US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33553" y="4775284"/>
              <a:ext cx="91242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(c) Model 2</a:t>
              </a:r>
              <a:endParaRPr lang="ko-KR" altLang="en-US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6325" y="3151045"/>
              <a:ext cx="2109580" cy="1255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326411"/>
              <a:ext cx="1917277" cy="122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460418" y="4775284"/>
              <a:ext cx="9204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ea typeface="HY견명조" panose="02030600000101010101" pitchFamily="18" charset="-127"/>
                  <a:cs typeface="Times New Roman" panose="02020603050405020304" pitchFamily="18" charset="0"/>
                </a:rPr>
                <a:t>(b) Model 1</a:t>
              </a:r>
              <a:endParaRPr lang="ko-KR" altLang="en-US" sz="12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12">
              <a:extLst>
                <a:ext uri="{FF2B5EF4-FFF2-40B4-BE49-F238E27FC236}">
                  <a16:creationId xmlns:a16="http://schemas.microsoft.com/office/drawing/2014/main" id="{3BDE4C62-E4B6-F6BF-639C-A2EE404A351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85"/>
            <a:stretch/>
          </p:blipFill>
          <p:spPr bwMode="auto">
            <a:xfrm>
              <a:off x="1266704" y="993472"/>
              <a:ext cx="1941722" cy="1170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8179A11E-3082-CFBE-D48F-795186A63B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02" r="1739"/>
            <a:stretch/>
          </p:blipFill>
          <p:spPr bwMode="auto">
            <a:xfrm>
              <a:off x="4009861" y="854530"/>
              <a:ext cx="1869815" cy="1100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BDAD9DB6-0ADC-E5C2-7375-C2C07FBE750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25" b="8437"/>
            <a:stretch/>
          </p:blipFill>
          <p:spPr bwMode="auto">
            <a:xfrm>
              <a:off x="3406485" y="632460"/>
              <a:ext cx="651983" cy="167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2838B415-AFD8-D11B-0B84-0A33231511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68"/>
            <a:stretch/>
          </p:blipFill>
          <p:spPr bwMode="auto">
            <a:xfrm>
              <a:off x="6416325" y="835480"/>
              <a:ext cx="2109580" cy="118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D9863A-3986-E371-5A68-9DE483AD9EE8}"/>
                </a:ext>
              </a:extLst>
            </p:cNvPr>
            <p:cNvGrpSpPr/>
            <p:nvPr/>
          </p:nvGrpSpPr>
          <p:grpSpPr>
            <a:xfrm>
              <a:off x="349282" y="411079"/>
              <a:ext cx="1933271" cy="2360875"/>
              <a:chOff x="420930" y="487279"/>
              <a:chExt cx="1933271" cy="236087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E505EA3-314B-3F4E-20B6-6CC255A095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10425" b="7776"/>
              <a:stretch/>
            </p:blipFill>
            <p:spPr>
              <a:xfrm>
                <a:off x="810501" y="792480"/>
                <a:ext cx="546269" cy="1783080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7DFDA94-BDBD-6CA0-ABC1-243C06FD863F}"/>
                  </a:ext>
                </a:extLst>
              </p:cNvPr>
              <p:cNvSpPr txBox="1"/>
              <p:nvPr/>
            </p:nvSpPr>
            <p:spPr>
              <a:xfrm>
                <a:off x="676011" y="2571155"/>
                <a:ext cx="815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 s</a:t>
                </a:r>
                <a:r>
                  <a:rPr lang="en-US" altLang="ko-KR" sz="1200" baseline="30000" dirty="0"/>
                  <a:t>−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E2CE7A7-4F48-B494-6022-AC062783E216}"/>
                  </a:ext>
                </a:extLst>
              </p:cNvPr>
              <p:cNvSpPr txBox="1"/>
              <p:nvPr/>
            </p:nvSpPr>
            <p:spPr>
              <a:xfrm>
                <a:off x="420930" y="487279"/>
                <a:ext cx="1933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Streamline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97DC1DC-D780-CEEC-C596-B5FB6852A8AF}"/>
                </a:ext>
              </a:extLst>
            </p:cNvPr>
            <p:cNvSpPr txBox="1"/>
            <p:nvPr/>
          </p:nvSpPr>
          <p:spPr>
            <a:xfrm>
              <a:off x="3414105" y="2284980"/>
              <a:ext cx="81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 s</a:t>
              </a:r>
              <a:r>
                <a:rPr lang="en-US" altLang="ko-KR" sz="1200" baseline="30000" dirty="0"/>
                <a:t>−</a:t>
              </a:r>
              <a:r>
                <a:rPr lang="en-US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4FEE72-A184-B5E7-C4F5-126CA05388CB}"/>
                </a:ext>
              </a:extLst>
            </p:cNvPr>
            <p:cNvSpPr txBox="1"/>
            <p:nvPr/>
          </p:nvSpPr>
          <p:spPr>
            <a:xfrm>
              <a:off x="3114514" y="375471"/>
              <a:ext cx="1933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Streamline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3B931AF-8074-7403-5AAD-A6B7B181E5E1}"/>
                </a:ext>
              </a:extLst>
            </p:cNvPr>
            <p:cNvGrpSpPr/>
            <p:nvPr/>
          </p:nvGrpSpPr>
          <p:grpSpPr>
            <a:xfrm>
              <a:off x="5556431" y="372979"/>
              <a:ext cx="1933271" cy="2224608"/>
              <a:chOff x="5628079" y="449179"/>
              <a:chExt cx="1933271" cy="2224608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A9DE43E8-53B5-C3C1-99DF-F5336548C8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72" b="8552"/>
              <a:stretch/>
            </p:blipFill>
            <p:spPr bwMode="auto">
              <a:xfrm>
                <a:off x="5898233" y="708659"/>
                <a:ext cx="654473" cy="1684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9BC4DC5-1363-C66F-5A93-066F464E741A}"/>
                  </a:ext>
                </a:extLst>
              </p:cNvPr>
              <p:cNvSpPr txBox="1"/>
              <p:nvPr/>
            </p:nvSpPr>
            <p:spPr>
              <a:xfrm>
                <a:off x="5920050" y="2396788"/>
                <a:ext cx="815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 s</a:t>
                </a:r>
                <a:r>
                  <a:rPr lang="en-US" altLang="ko-KR" sz="1200" baseline="30000" dirty="0"/>
                  <a:t>−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26EB38-451D-2379-4C83-800201E2132B}"/>
                  </a:ext>
                </a:extLst>
              </p:cNvPr>
              <p:cNvSpPr txBox="1"/>
              <p:nvPr/>
            </p:nvSpPr>
            <p:spPr>
              <a:xfrm>
                <a:off x="5628079" y="449179"/>
                <a:ext cx="1933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Streamline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5F844B1-36FE-87A1-D01A-EDAEFD7B2534}"/>
                </a:ext>
              </a:extLst>
            </p:cNvPr>
            <p:cNvGrpSpPr/>
            <p:nvPr/>
          </p:nvGrpSpPr>
          <p:grpSpPr>
            <a:xfrm>
              <a:off x="310808" y="2744525"/>
              <a:ext cx="1933271" cy="2360875"/>
              <a:chOff x="420930" y="487279"/>
              <a:chExt cx="1933271" cy="2360875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8BE041A6-2366-BE4E-A3DC-F2C728C2E7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t="10425" b="7776"/>
              <a:stretch/>
            </p:blipFill>
            <p:spPr>
              <a:xfrm>
                <a:off x="810501" y="792480"/>
                <a:ext cx="546269" cy="1783080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618973-EEEE-46E2-9AA9-26B71D0C3B54}"/>
                  </a:ext>
                </a:extLst>
              </p:cNvPr>
              <p:cNvSpPr txBox="1"/>
              <p:nvPr/>
            </p:nvSpPr>
            <p:spPr>
              <a:xfrm>
                <a:off x="676011" y="2571155"/>
                <a:ext cx="815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 s</a:t>
                </a:r>
                <a:r>
                  <a:rPr lang="en-US" altLang="ko-KR" sz="1200" baseline="30000" dirty="0"/>
                  <a:t>−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BBBEE4-290B-E47A-ECF7-B6371D2483B9}"/>
                  </a:ext>
                </a:extLst>
              </p:cNvPr>
              <p:cNvSpPr txBox="1"/>
              <p:nvPr/>
            </p:nvSpPr>
            <p:spPr>
              <a:xfrm>
                <a:off x="420930" y="487279"/>
                <a:ext cx="1933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Streamline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0611FA14-633C-D25E-FE74-CFC9BCACCC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25" b="8437"/>
            <a:stretch/>
          </p:blipFill>
          <p:spPr bwMode="auto">
            <a:xfrm>
              <a:off x="3406485" y="3010507"/>
              <a:ext cx="651983" cy="1672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34208DF-EA58-C7DA-1A9B-A7296DD446FA}"/>
                </a:ext>
              </a:extLst>
            </p:cNvPr>
            <p:cNvSpPr txBox="1"/>
            <p:nvPr/>
          </p:nvSpPr>
          <p:spPr>
            <a:xfrm>
              <a:off x="3414105" y="4663027"/>
              <a:ext cx="81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 s</a:t>
              </a:r>
              <a:r>
                <a:rPr lang="en-US" altLang="ko-KR" sz="1200" baseline="30000" dirty="0"/>
                <a:t>−</a:t>
              </a:r>
              <a:r>
                <a:rPr lang="en-US" sz="1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B30277-7FF6-5D9C-F14F-C771687D6C38}"/>
                </a:ext>
              </a:extLst>
            </p:cNvPr>
            <p:cNvSpPr txBox="1"/>
            <p:nvPr/>
          </p:nvSpPr>
          <p:spPr>
            <a:xfrm>
              <a:off x="3114514" y="2753518"/>
              <a:ext cx="1933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Velocity Streamline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3FB9009-FE0C-BC5C-B91D-56F2A4B6E8D7}"/>
                </a:ext>
              </a:extLst>
            </p:cNvPr>
            <p:cNvGrpSpPr/>
            <p:nvPr/>
          </p:nvGrpSpPr>
          <p:grpSpPr>
            <a:xfrm>
              <a:off x="5615081" y="2657663"/>
              <a:ext cx="1933271" cy="2224608"/>
              <a:chOff x="5628079" y="449179"/>
              <a:chExt cx="1933271" cy="2224608"/>
            </a:xfrm>
          </p:grpSpPr>
          <p:pic>
            <p:nvPicPr>
              <p:cNvPr id="38" name="Picture 2">
                <a:extLst>
                  <a:ext uri="{FF2B5EF4-FFF2-40B4-BE49-F238E27FC236}">
                    <a16:creationId xmlns:a16="http://schemas.microsoft.com/office/drawing/2014/main" id="{39BD9EDF-045C-8733-0469-16A51E45DE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72" b="8552"/>
              <a:stretch/>
            </p:blipFill>
            <p:spPr bwMode="auto">
              <a:xfrm>
                <a:off x="5898233" y="708659"/>
                <a:ext cx="654473" cy="16840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3009CA9-07FE-CA6A-FD54-1F69703A37D6}"/>
                  </a:ext>
                </a:extLst>
              </p:cNvPr>
              <p:cNvSpPr txBox="1"/>
              <p:nvPr/>
            </p:nvSpPr>
            <p:spPr>
              <a:xfrm>
                <a:off x="5920050" y="2396788"/>
                <a:ext cx="8152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 s</a:t>
                </a:r>
                <a:r>
                  <a:rPr lang="en-US" altLang="ko-KR" sz="1200" baseline="30000" dirty="0"/>
                  <a:t>−</a:t>
                </a:r>
                <a:r>
                  <a:rPr lang="en-US" sz="1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2D001B4-1E26-AFA3-82DC-168662526156}"/>
                  </a:ext>
                </a:extLst>
              </p:cNvPr>
              <p:cNvSpPr txBox="1"/>
              <p:nvPr/>
            </p:nvSpPr>
            <p:spPr>
              <a:xfrm>
                <a:off x="5628079" y="449179"/>
                <a:ext cx="19332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Velocity Streamline</a:t>
                </a:r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B64DF22-2585-8F94-DD3B-1B10BAB6D059}"/>
              </a:ext>
            </a:extLst>
          </p:cNvPr>
          <p:cNvSpPr txBox="1"/>
          <p:nvPr/>
        </p:nvSpPr>
        <p:spPr>
          <a:xfrm>
            <a:off x="152401" y="5545540"/>
            <a:ext cx="899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Figure 12. Velocity streamlines comparison of shape change model (a) original model (b) model 1 (c) model 2.</a:t>
            </a:r>
          </a:p>
        </p:txBody>
      </p:sp>
    </p:spTree>
    <p:extLst>
      <p:ext uri="{BB962C8B-B14F-4D97-AF65-F5344CB8AC3E}">
        <p14:creationId xmlns:p14="http://schemas.microsoft.com/office/powerpoint/2010/main" val="1290693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9">
            <a:extLst>
              <a:ext uri="{FF2B5EF4-FFF2-40B4-BE49-F238E27FC236}">
                <a16:creationId xmlns:a16="http://schemas.microsoft.com/office/drawing/2014/main" id="{903D305C-D533-562B-07BC-95C587CF0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310595"/>
              </p:ext>
            </p:extLst>
          </p:nvPr>
        </p:nvGraphicFramePr>
        <p:xfrm>
          <a:off x="1600200" y="609600"/>
          <a:ext cx="5410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4CA6FB-CE3E-1E69-59FA-088259C4E8C4}"/>
              </a:ext>
            </a:extLst>
          </p:cNvPr>
          <p:cNvSpPr txBox="1"/>
          <p:nvPr/>
        </p:nvSpPr>
        <p:spPr>
          <a:xfrm>
            <a:off x="152400" y="4953000"/>
            <a:ext cx="883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Figure 13. Performance comparison for casing shape change model (a) original model (b) model 1 (c) model 2.</a:t>
            </a:r>
          </a:p>
        </p:txBody>
      </p:sp>
    </p:spTree>
    <p:extLst>
      <p:ext uri="{BB962C8B-B14F-4D97-AF65-F5344CB8AC3E}">
        <p14:creationId xmlns:p14="http://schemas.microsoft.com/office/powerpoint/2010/main" val="1081023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B53838-BC4C-AD1F-2B52-3C334303DF22}"/>
              </a:ext>
            </a:extLst>
          </p:cNvPr>
          <p:cNvGraphicFramePr>
            <a:graphicFrameLocks noGrp="1"/>
          </p:cNvGraphicFramePr>
          <p:nvPr/>
        </p:nvGraphicFramePr>
        <p:xfrm>
          <a:off x="1962149" y="3160236"/>
          <a:ext cx="5219701" cy="1405890"/>
        </p:xfrm>
        <a:graphic>
          <a:graphicData uri="http://schemas.openxmlformats.org/drawingml/2006/table">
            <a:tbl>
              <a:tblPr firstRow="1" firstCol="1" bandRow="1"/>
              <a:tblGrid>
                <a:gridCol w="734698">
                  <a:extLst>
                    <a:ext uri="{9D8B030D-6E8A-4147-A177-3AD203B41FA5}">
                      <a16:colId xmlns:a16="http://schemas.microsoft.com/office/drawing/2014/main" val="4053462525"/>
                    </a:ext>
                  </a:extLst>
                </a:gridCol>
                <a:gridCol w="775743">
                  <a:extLst>
                    <a:ext uri="{9D8B030D-6E8A-4147-A177-3AD203B41FA5}">
                      <a16:colId xmlns:a16="http://schemas.microsoft.com/office/drawing/2014/main" val="1413720478"/>
                    </a:ext>
                  </a:extLst>
                </a:gridCol>
                <a:gridCol w="775743">
                  <a:extLst>
                    <a:ext uri="{9D8B030D-6E8A-4147-A177-3AD203B41FA5}">
                      <a16:colId xmlns:a16="http://schemas.microsoft.com/office/drawing/2014/main" val="3839174877"/>
                    </a:ext>
                  </a:extLst>
                </a:gridCol>
                <a:gridCol w="775743">
                  <a:extLst>
                    <a:ext uri="{9D8B030D-6E8A-4147-A177-3AD203B41FA5}">
                      <a16:colId xmlns:a16="http://schemas.microsoft.com/office/drawing/2014/main" val="3203746992"/>
                    </a:ext>
                  </a:extLst>
                </a:gridCol>
                <a:gridCol w="1078887">
                  <a:extLst>
                    <a:ext uri="{9D8B030D-6E8A-4147-A177-3AD203B41FA5}">
                      <a16:colId xmlns:a16="http://schemas.microsoft.com/office/drawing/2014/main" val="4219635848"/>
                    </a:ext>
                  </a:extLst>
                </a:gridCol>
                <a:gridCol w="1078887">
                  <a:extLst>
                    <a:ext uri="{9D8B030D-6E8A-4147-A177-3AD203B41FA5}">
                      <a16:colId xmlns:a16="http://schemas.microsoft.com/office/drawing/2014/main" val="792722489"/>
                    </a:ext>
                  </a:extLst>
                </a:gridCol>
              </a:tblGrid>
              <a:tr h="18097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</a:t>
                      </a:r>
                      <a:r>
                        <a:rPr lang="en-US" sz="900" b="1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/min)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Original (%)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1 (%)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2 (%)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Efficiency improvement (%)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9919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 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8791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34.593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40.542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38.904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5.949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4.311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68742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40.420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48.358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45.474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7.938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5.054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90674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45.415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50.687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49.230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5.272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3.815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98006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46.375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51.513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49.301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5.138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2.926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407055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46.921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52.826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52.357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5.905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5.436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954943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0.22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46.562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53.487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52.221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6.925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5.659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05016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DB4521B-AF54-1134-9C46-107E17D8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1674" y="2819400"/>
            <a:ext cx="442941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Table 4. </a:t>
            </a:r>
            <a:r>
              <a:rPr lang="en-US" sz="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Comparison of pump efficiency according to casing shape changed model.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871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1966555" cy="171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F9CBA0-D2E1-C8D3-E7D9-13FF09F40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2811670"/>
            <a:ext cx="1966555" cy="181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5CB48-08C3-AD1A-09DD-8E15C45297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69556" y="1512044"/>
            <a:ext cx="3561949" cy="26714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A39641-A798-0D56-B8FB-8B244C40D68B}"/>
              </a:ext>
            </a:extLst>
          </p:cNvPr>
          <p:cNvSpPr txBox="1"/>
          <p:nvPr/>
        </p:nvSpPr>
        <p:spPr>
          <a:xfrm>
            <a:off x="1518804" y="4800600"/>
            <a:ext cx="4572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14. Flow balance block model.</a:t>
            </a:r>
          </a:p>
        </p:txBody>
      </p:sp>
    </p:spTree>
    <p:extLst>
      <p:ext uri="{BB962C8B-B14F-4D97-AF65-F5344CB8AC3E}">
        <p14:creationId xmlns:p14="http://schemas.microsoft.com/office/powerpoint/2010/main" val="1457150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74AEAE8-E034-3251-DF9E-E3C757B16430}"/>
              </a:ext>
            </a:extLst>
          </p:cNvPr>
          <p:cNvSpPr txBox="1"/>
          <p:nvPr/>
        </p:nvSpPr>
        <p:spPr>
          <a:xfrm>
            <a:off x="3210698" y="4419600"/>
            <a:ext cx="4572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15. Impeller shape model 1.</a:t>
            </a:r>
          </a:p>
        </p:txBody>
      </p:sp>
      <p:grpSp>
        <p:nvGrpSpPr>
          <p:cNvPr id="5" name="그룹 7">
            <a:extLst>
              <a:ext uri="{FF2B5EF4-FFF2-40B4-BE49-F238E27FC236}">
                <a16:creationId xmlns:a16="http://schemas.microsoft.com/office/drawing/2014/main" id="{265F70C5-E65D-A876-C28D-76AF36675186}"/>
              </a:ext>
            </a:extLst>
          </p:cNvPr>
          <p:cNvGrpSpPr/>
          <p:nvPr/>
        </p:nvGrpSpPr>
        <p:grpSpPr>
          <a:xfrm>
            <a:off x="1905000" y="1905000"/>
            <a:ext cx="5125107" cy="1984865"/>
            <a:chOff x="2417490" y="3533487"/>
            <a:chExt cx="3930304" cy="1382762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8C3FB80-E1B6-8F7E-48E9-B7064A72ED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95936" y="3533487"/>
              <a:ext cx="2351858" cy="1027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FD64E69-77F2-8194-5083-BD7300CDF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490" y="3533816"/>
              <a:ext cx="1506438" cy="1382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637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C7D72893-A964-E0E3-C134-A380D626F2D3}"/>
              </a:ext>
            </a:extLst>
          </p:cNvPr>
          <p:cNvGrpSpPr/>
          <p:nvPr/>
        </p:nvGrpSpPr>
        <p:grpSpPr>
          <a:xfrm>
            <a:off x="360904" y="393820"/>
            <a:ext cx="8402096" cy="4940180"/>
            <a:chOff x="306828" y="505397"/>
            <a:chExt cx="8402096" cy="494018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4D539D8-2504-04B0-DAFA-A1AFDAA9D1CA}"/>
                </a:ext>
              </a:extLst>
            </p:cNvPr>
            <p:cNvSpPr/>
            <p:nvPr/>
          </p:nvSpPr>
          <p:spPr>
            <a:xfrm>
              <a:off x="3776019" y="2799423"/>
              <a:ext cx="2749063" cy="2611169"/>
            </a:xfrm>
            <a:prstGeom prst="rect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2F617F-F200-3E9E-36C8-3EDA1D487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9291" y="2961363"/>
              <a:ext cx="1841537" cy="216498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53C3059-76BA-4F93-A7DD-BDCE7378A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952" t="15630"/>
            <a:stretch/>
          </p:blipFill>
          <p:spPr>
            <a:xfrm>
              <a:off x="8183836" y="4566334"/>
              <a:ext cx="525088" cy="5525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9FE44F-5AF9-5E8E-C5BE-C1B462750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846"/>
            <a:stretch/>
          </p:blipFill>
          <p:spPr>
            <a:xfrm>
              <a:off x="3833130" y="830960"/>
              <a:ext cx="2509558" cy="171004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C193A8-9766-2574-CE1A-42AEFE064EF5}"/>
                </a:ext>
              </a:extLst>
            </p:cNvPr>
            <p:cNvSpPr txBox="1"/>
            <p:nvPr/>
          </p:nvSpPr>
          <p:spPr>
            <a:xfrm>
              <a:off x="6950059" y="5168578"/>
              <a:ext cx="1324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Back view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5A736B-D686-D6C4-50FC-B5760B83B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9028" y="505397"/>
              <a:ext cx="1849903" cy="204566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42F616-E05A-3971-1D57-7EE282D07855}"/>
                </a:ext>
              </a:extLst>
            </p:cNvPr>
            <p:cNvSpPr txBox="1"/>
            <p:nvPr/>
          </p:nvSpPr>
          <p:spPr>
            <a:xfrm>
              <a:off x="6756958" y="2505596"/>
              <a:ext cx="1324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 view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A00D889-CD90-8C47-2DEE-95920B55D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0100" y="1793618"/>
              <a:ext cx="467913" cy="48209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AAADF0-4115-D6D9-3E1D-247458506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54525" y="2004520"/>
              <a:ext cx="510746" cy="48040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A5706E2-91FF-EFAA-F098-436B7C586634}"/>
                </a:ext>
              </a:extLst>
            </p:cNvPr>
            <p:cNvSpPr txBox="1"/>
            <p:nvPr/>
          </p:nvSpPr>
          <p:spPr>
            <a:xfrm>
              <a:off x="4392387" y="2504052"/>
              <a:ext cx="1324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Bottom view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CC6B145-9618-A6E8-DB9C-3B6667B49F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9" r="5458" b="3183"/>
            <a:stretch/>
          </p:blipFill>
          <p:spPr bwMode="auto">
            <a:xfrm>
              <a:off x="5105400" y="2895600"/>
              <a:ext cx="1275582" cy="2164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765228-DBA2-A211-44A3-55E3A1E393F9}"/>
                </a:ext>
              </a:extLst>
            </p:cNvPr>
            <p:cNvSpPr txBox="1"/>
            <p:nvPr/>
          </p:nvSpPr>
          <p:spPr>
            <a:xfrm>
              <a:off x="4317513" y="5072986"/>
              <a:ext cx="1896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Complete pump model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F48850-F35A-0635-C273-EC6BDF203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4978" t="6595"/>
            <a:stretch/>
          </p:blipFill>
          <p:spPr>
            <a:xfrm>
              <a:off x="3931400" y="4033805"/>
              <a:ext cx="1232132" cy="879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EEC9D9C-2280-256C-4EF2-214E99298F3B}"/>
                </a:ext>
              </a:extLst>
            </p:cNvPr>
            <p:cNvSpPr txBox="1"/>
            <p:nvPr/>
          </p:nvSpPr>
          <p:spPr>
            <a:xfrm>
              <a:off x="4092907" y="4891508"/>
              <a:ext cx="6176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Casing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EFDE81-A7FA-3B9B-E8D7-13944E4ACBED}"/>
                </a:ext>
              </a:extLst>
            </p:cNvPr>
            <p:cNvSpPr txBox="1"/>
            <p:nvPr/>
          </p:nvSpPr>
          <p:spPr>
            <a:xfrm>
              <a:off x="4002805" y="3706706"/>
              <a:ext cx="8028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Impeller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45DD2E-A15F-FFEE-2FE8-7E5D8D9EFD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6435" t="14045" r="4097" b="4719"/>
            <a:stretch/>
          </p:blipFill>
          <p:spPr>
            <a:xfrm>
              <a:off x="3863046" y="2851881"/>
              <a:ext cx="1232133" cy="866693"/>
            </a:xfrm>
            <a:prstGeom prst="rect">
              <a:avLst/>
            </a:prstGeom>
          </p:spPr>
        </p:pic>
        <p:pic>
          <p:nvPicPr>
            <p:cNvPr id="24" name="그림 2">
              <a:extLst>
                <a:ext uri="{FF2B5EF4-FFF2-40B4-BE49-F238E27FC236}">
                  <a16:creationId xmlns:a16="http://schemas.microsoft.com/office/drawing/2014/main" id="{F33BBA07-C528-C795-5DB0-05C468AE94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09" t="3509" r="8096" b="3204"/>
            <a:stretch/>
          </p:blipFill>
          <p:spPr>
            <a:xfrm>
              <a:off x="337561" y="1114997"/>
              <a:ext cx="1385918" cy="3945584"/>
            </a:xfrm>
            <a:prstGeom prst="rect">
              <a:avLst/>
            </a:prstGeom>
          </p:spPr>
        </p:pic>
        <p:pic>
          <p:nvPicPr>
            <p:cNvPr id="25" name="그림 6">
              <a:extLst>
                <a:ext uri="{FF2B5EF4-FFF2-40B4-BE49-F238E27FC236}">
                  <a16:creationId xmlns:a16="http://schemas.microsoft.com/office/drawing/2014/main" id="{5F1147E3-F35A-3117-827D-1760CDB0E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897" y="1003781"/>
              <a:ext cx="1812073" cy="41139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1E11E-DC85-102F-D22C-679BE16E4CCA}"/>
                </a:ext>
              </a:extLst>
            </p:cNvPr>
            <p:cNvSpPr txBox="1"/>
            <p:nvPr/>
          </p:nvSpPr>
          <p:spPr>
            <a:xfrm>
              <a:off x="2798773" y="2859521"/>
              <a:ext cx="6176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Casing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027557-DEB1-DE74-9BAB-6472A3520121}"/>
                </a:ext>
              </a:extLst>
            </p:cNvPr>
            <p:cNvSpPr txBox="1"/>
            <p:nvPr/>
          </p:nvSpPr>
          <p:spPr>
            <a:xfrm>
              <a:off x="1447951" y="3006903"/>
              <a:ext cx="6176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Shaft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B452FDF-35F9-416B-025B-8FD20911A7E7}"/>
                </a:ext>
              </a:extLst>
            </p:cNvPr>
            <p:cNvSpPr txBox="1"/>
            <p:nvPr/>
          </p:nvSpPr>
          <p:spPr>
            <a:xfrm>
              <a:off x="2714763" y="4679398"/>
              <a:ext cx="9134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Suction stand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8659F36-0762-BA8E-FFF0-F450A0D84842}"/>
                </a:ext>
              </a:extLst>
            </p:cNvPr>
            <p:cNvSpPr txBox="1"/>
            <p:nvPr/>
          </p:nvSpPr>
          <p:spPr>
            <a:xfrm>
              <a:off x="2644340" y="4236671"/>
              <a:ext cx="847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 plate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D607DE-0B8A-BFAF-E1EC-C5D38F4FE08C}"/>
                </a:ext>
              </a:extLst>
            </p:cNvPr>
            <p:cNvSpPr txBox="1"/>
            <p:nvPr/>
          </p:nvSpPr>
          <p:spPr>
            <a:xfrm>
              <a:off x="2669740" y="3127387"/>
              <a:ext cx="8028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Impeller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EE70DE-08D7-201A-9175-C956588806C8}"/>
                </a:ext>
              </a:extLst>
            </p:cNvPr>
            <p:cNvSpPr txBox="1"/>
            <p:nvPr/>
          </p:nvSpPr>
          <p:spPr>
            <a:xfrm>
              <a:off x="2638423" y="3873432"/>
              <a:ext cx="10646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Suction cover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1E49E8-2DDC-6D8E-1B47-4F1AED8820D2}"/>
                </a:ext>
              </a:extLst>
            </p:cNvPr>
            <p:cNvSpPr txBox="1"/>
            <p:nvPr/>
          </p:nvSpPr>
          <p:spPr>
            <a:xfrm>
              <a:off x="2612824" y="3402129"/>
              <a:ext cx="1064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Ring/spring washer/shaft bolt</a:t>
              </a:r>
              <a:endParaRPr lang="ko-KR" alt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279FC0-D8F9-FEC1-A1ED-836D80E441DE}"/>
                </a:ext>
              </a:extLst>
            </p:cNvPr>
            <p:cNvSpPr txBox="1"/>
            <p:nvPr/>
          </p:nvSpPr>
          <p:spPr>
            <a:xfrm>
              <a:off x="1354343" y="2399152"/>
              <a:ext cx="862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altLang="ko-KR" sz="1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Discharge elbow</a:t>
              </a:r>
              <a:endParaRPr lang="ko-KR" altLang="en-US" sz="1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4DECC2C-0BAB-3651-B42B-9571212A82CB}"/>
                </a:ext>
              </a:extLst>
            </p:cNvPr>
            <p:cNvSpPr txBox="1"/>
            <p:nvPr/>
          </p:nvSpPr>
          <p:spPr>
            <a:xfrm>
              <a:off x="1515732" y="1882587"/>
              <a:ext cx="5052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ko-KR" sz="1000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Motor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36604BD-FBF9-A567-2D14-FDA7F39D67B3}"/>
                </a:ext>
              </a:extLst>
            </p:cNvPr>
            <p:cNvCxnSpPr>
              <a:cxnSpLocks/>
            </p:cNvCxnSpPr>
            <p:nvPr/>
          </p:nvCxnSpPr>
          <p:spPr>
            <a:xfrm>
              <a:off x="2216672" y="2541009"/>
              <a:ext cx="724322" cy="100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F833F97-521A-53DF-FDCC-895EAD722216}"/>
                </a:ext>
              </a:extLst>
            </p:cNvPr>
            <p:cNvCxnSpPr>
              <a:cxnSpLocks/>
            </p:cNvCxnSpPr>
            <p:nvPr/>
          </p:nvCxnSpPr>
          <p:spPr>
            <a:xfrm>
              <a:off x="1983228" y="3144058"/>
              <a:ext cx="457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BF31C9E-CC5D-6ABF-9DA5-5495DC990F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9559" y="3260527"/>
              <a:ext cx="1900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633AED6-8A9C-8AB3-5BE5-BC41A3B273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0646" y="2988247"/>
              <a:ext cx="1900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297504F-9C87-E96E-2C73-0761F955BA4A}"/>
                </a:ext>
              </a:extLst>
            </p:cNvPr>
            <p:cNvSpPr txBox="1"/>
            <p:nvPr/>
          </p:nvSpPr>
          <p:spPr>
            <a:xfrm>
              <a:off x="306828" y="5129722"/>
              <a:ext cx="3322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Pump assembly and disassembly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DF58F9B8-8361-99E1-936C-611294932ADD}"/>
              </a:ext>
            </a:extLst>
          </p:cNvPr>
          <p:cNvSpPr/>
          <p:nvPr/>
        </p:nvSpPr>
        <p:spPr>
          <a:xfrm>
            <a:off x="192631" y="578971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alatino Linotype" panose="02040502050505030304" pitchFamily="18" charset="0"/>
              </a:rPr>
              <a:t>Figure 2. Assembly and disassembly drawing of the submersible drainage pump (DWE-08B) and its different views. </a:t>
            </a:r>
            <a:endParaRPr lang="ko-KR" altLang="ko-KR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1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32449"/>
            <a:ext cx="8565289" cy="4080709"/>
            <a:chOff x="304800" y="732449"/>
            <a:chExt cx="8565289" cy="408070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099" y="3163853"/>
              <a:ext cx="1609008" cy="125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86224" y="2322743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plane3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894" y="1896662"/>
              <a:ext cx="1600208" cy="120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689" y="736294"/>
              <a:ext cx="1551404" cy="11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909" y="758042"/>
              <a:ext cx="1584315" cy="119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909" y="1929618"/>
              <a:ext cx="1580095" cy="1187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704" y="3149555"/>
              <a:ext cx="1556520" cy="1204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859" y="2022376"/>
              <a:ext cx="1258347" cy="810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3058190"/>
              <a:ext cx="1389750" cy="84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686224" y="2202596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plane2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90444" y="2064508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plane1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직선 화살표 연결선 16"/>
            <p:cNvCxnSpPr>
              <a:stCxn id="15" idx="1"/>
            </p:cNvCxnSpPr>
            <p:nvPr/>
          </p:nvCxnSpPr>
          <p:spPr>
            <a:xfrm flipH="1" flipV="1">
              <a:off x="1530576" y="2154625"/>
              <a:ext cx="159868" cy="4838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7"/>
            <p:cNvCxnSpPr>
              <a:stCxn id="14" idx="1"/>
            </p:cNvCxnSpPr>
            <p:nvPr/>
          </p:nvCxnSpPr>
          <p:spPr>
            <a:xfrm flipH="1" flipV="1">
              <a:off x="1519458" y="2245721"/>
              <a:ext cx="166766" cy="9537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8"/>
            <p:cNvCxnSpPr>
              <a:stCxn id="6" idx="1"/>
            </p:cNvCxnSpPr>
            <p:nvPr/>
          </p:nvCxnSpPr>
          <p:spPr>
            <a:xfrm flipH="1" flipV="1">
              <a:off x="1519454" y="2322744"/>
              <a:ext cx="166770" cy="13849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24579" y="3043623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plane3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4579" y="2923476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plane2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7679" y="2803329"/>
              <a:ext cx="5966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plane1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직선 화살표 연결선 22"/>
            <p:cNvCxnSpPr>
              <a:stCxn id="21" idx="1"/>
            </p:cNvCxnSpPr>
            <p:nvPr/>
          </p:nvCxnSpPr>
          <p:spPr>
            <a:xfrm flipH="1">
              <a:off x="463245" y="2941829"/>
              <a:ext cx="354434" cy="37212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3"/>
            <p:cNvCxnSpPr>
              <a:stCxn id="20" idx="1"/>
            </p:cNvCxnSpPr>
            <p:nvPr/>
          </p:nvCxnSpPr>
          <p:spPr>
            <a:xfrm flipH="1">
              <a:off x="560581" y="3061976"/>
              <a:ext cx="263998" cy="26279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4"/>
            <p:cNvCxnSpPr>
              <a:stCxn id="19" idx="1"/>
            </p:cNvCxnSpPr>
            <p:nvPr/>
          </p:nvCxnSpPr>
          <p:spPr>
            <a:xfrm flipH="1">
              <a:off x="615731" y="3182123"/>
              <a:ext cx="208848" cy="20224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209" y="3163853"/>
              <a:ext cx="1612110" cy="1211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619" y="1902374"/>
              <a:ext cx="1678329" cy="126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209" y="732449"/>
              <a:ext cx="1612110" cy="1190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019" y="759686"/>
              <a:ext cx="1520284" cy="114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224" y="1931055"/>
              <a:ext cx="1556520" cy="1169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15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224" y="3105203"/>
              <a:ext cx="1556520" cy="124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10435" y="4505379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Original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43400" y="4505380"/>
              <a:ext cx="1420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Imp. Model 1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96000" y="4505378"/>
              <a:ext cx="10262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 Original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49507" y="4505381"/>
              <a:ext cx="14205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 Imp. Model 1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19764" y="4124944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 3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19764" y="2893440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 2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91969" y="1691972"/>
              <a:ext cx="7184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Plane 1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1" y="5190792"/>
            <a:ext cx="8735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Palatino Linotype" panose="02040502050505030304" pitchFamily="18" charset="0"/>
              </a:rPr>
              <a:t>Figure 16. Pressure and velocity streamline distribution in different planes (a) original impeller, (b) impeller model 1.</a:t>
            </a:r>
            <a:endParaRPr lang="ko-KR" altLang="en-US" sz="1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1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6">
            <a:extLst>
              <a:ext uri="{FF2B5EF4-FFF2-40B4-BE49-F238E27FC236}">
                <a16:creationId xmlns:a16="http://schemas.microsoft.com/office/drawing/2014/main" id="{EAD2F059-80FD-9DB6-5E6A-079F86BB7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156407"/>
              </p:ext>
            </p:extLst>
          </p:nvPr>
        </p:nvGraphicFramePr>
        <p:xfrm>
          <a:off x="1295400" y="685800"/>
          <a:ext cx="501880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FC9CFAF-EB14-D098-1522-577697B5DE0F}"/>
              </a:ext>
            </a:extLst>
          </p:cNvPr>
          <p:cNvSpPr txBox="1"/>
          <p:nvPr/>
        </p:nvSpPr>
        <p:spPr>
          <a:xfrm>
            <a:off x="1143000" y="4572000"/>
            <a:ext cx="76200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17. Performance comparison of impeller shape change model.</a:t>
            </a:r>
          </a:p>
        </p:txBody>
      </p:sp>
    </p:spTree>
    <p:extLst>
      <p:ext uri="{BB962C8B-B14F-4D97-AF65-F5344CB8AC3E}">
        <p14:creationId xmlns:p14="http://schemas.microsoft.com/office/powerpoint/2010/main" val="2177751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15547" y="2145350"/>
            <a:ext cx="3066817" cy="147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E7CD491-9E19-C043-6C3F-3C3FAF4C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08" y="1766955"/>
            <a:ext cx="22146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A296F-2409-E1EB-0A3D-E4E31783C6C3}"/>
              </a:ext>
            </a:extLst>
          </p:cNvPr>
          <p:cNvSpPr txBox="1"/>
          <p:nvPr/>
        </p:nvSpPr>
        <p:spPr>
          <a:xfrm>
            <a:off x="1905000" y="3990059"/>
            <a:ext cx="1664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Impeller model 1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31D18-F8FF-6CD9-05DF-890E91709C38}"/>
              </a:ext>
            </a:extLst>
          </p:cNvPr>
          <p:cNvSpPr txBox="1"/>
          <p:nvPr/>
        </p:nvSpPr>
        <p:spPr>
          <a:xfrm>
            <a:off x="4482364" y="4007025"/>
            <a:ext cx="2089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Manufactured impeller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AEAE8-E034-3251-DF9E-E3C757B16430}"/>
              </a:ext>
            </a:extLst>
          </p:cNvPr>
          <p:cNvSpPr txBox="1"/>
          <p:nvPr/>
        </p:nvSpPr>
        <p:spPr>
          <a:xfrm>
            <a:off x="609600" y="5029200"/>
            <a:ext cx="82296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18. Cross-sectional view of the optimum model (a) impeller model 1 (b) manufactured model.</a:t>
            </a:r>
          </a:p>
        </p:txBody>
      </p:sp>
    </p:spTree>
    <p:extLst>
      <p:ext uri="{BB962C8B-B14F-4D97-AF65-F5344CB8AC3E}">
        <p14:creationId xmlns:p14="http://schemas.microsoft.com/office/powerpoint/2010/main" val="3964340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28" y="570698"/>
            <a:ext cx="2094045" cy="229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2200638" cy="18749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9986" y="2709597"/>
            <a:ext cx="121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Casing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503" y="2713183"/>
            <a:ext cx="121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Impeller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65" y="1188141"/>
            <a:ext cx="2236372" cy="7427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3937" y="636441"/>
            <a:ext cx="2048238" cy="18461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093937" y="2713184"/>
            <a:ext cx="2048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stand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0624" y="2709597"/>
            <a:ext cx="1324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plate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B5878B-2539-BC9D-2841-4878C51D6B9D}"/>
              </a:ext>
            </a:extLst>
          </p:cNvPr>
          <p:cNvSpPr txBox="1"/>
          <p:nvPr/>
        </p:nvSpPr>
        <p:spPr>
          <a:xfrm>
            <a:off x="304799" y="3683152"/>
            <a:ext cx="8837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Figure 3. Cross-sectional view of the pump’s key components.</a:t>
            </a:r>
          </a:p>
        </p:txBody>
      </p:sp>
    </p:spTree>
    <p:extLst>
      <p:ext uri="{BB962C8B-B14F-4D97-AF65-F5344CB8AC3E}">
        <p14:creationId xmlns:p14="http://schemas.microsoft.com/office/powerpoint/2010/main" val="193508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01D9DF-AA4B-8E04-FB98-ACDF68B5A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93825"/>
              </p:ext>
            </p:extLst>
          </p:nvPr>
        </p:nvGraphicFramePr>
        <p:xfrm>
          <a:off x="1371600" y="2286000"/>
          <a:ext cx="6229349" cy="782068"/>
        </p:xfrm>
        <a:graphic>
          <a:graphicData uri="http://schemas.openxmlformats.org/drawingml/2006/table">
            <a:tbl>
              <a:tblPr firstRow="1" firstCol="1" bandRow="1"/>
              <a:tblGrid>
                <a:gridCol w="718321">
                  <a:extLst>
                    <a:ext uri="{9D8B030D-6E8A-4147-A177-3AD203B41FA5}">
                      <a16:colId xmlns:a16="http://schemas.microsoft.com/office/drawing/2014/main" val="2567484579"/>
                    </a:ext>
                  </a:extLst>
                </a:gridCol>
                <a:gridCol w="499433">
                  <a:extLst>
                    <a:ext uri="{9D8B030D-6E8A-4147-A177-3AD203B41FA5}">
                      <a16:colId xmlns:a16="http://schemas.microsoft.com/office/drawing/2014/main" val="2235780163"/>
                    </a:ext>
                  </a:extLst>
                </a:gridCol>
                <a:gridCol w="610418">
                  <a:extLst>
                    <a:ext uri="{9D8B030D-6E8A-4147-A177-3AD203B41FA5}">
                      <a16:colId xmlns:a16="http://schemas.microsoft.com/office/drawing/2014/main" val="913416467"/>
                    </a:ext>
                  </a:extLst>
                </a:gridCol>
                <a:gridCol w="443941">
                  <a:extLst>
                    <a:ext uri="{9D8B030D-6E8A-4147-A177-3AD203B41FA5}">
                      <a16:colId xmlns:a16="http://schemas.microsoft.com/office/drawing/2014/main" val="962517350"/>
                    </a:ext>
                  </a:extLst>
                </a:gridCol>
                <a:gridCol w="537661">
                  <a:extLst>
                    <a:ext uri="{9D8B030D-6E8A-4147-A177-3AD203B41FA5}">
                      <a16:colId xmlns:a16="http://schemas.microsoft.com/office/drawing/2014/main" val="1973948290"/>
                    </a:ext>
                  </a:extLst>
                </a:gridCol>
                <a:gridCol w="537661">
                  <a:extLst>
                    <a:ext uri="{9D8B030D-6E8A-4147-A177-3AD203B41FA5}">
                      <a16:colId xmlns:a16="http://schemas.microsoft.com/office/drawing/2014/main" val="3653820689"/>
                    </a:ext>
                  </a:extLst>
                </a:gridCol>
                <a:gridCol w="720170">
                  <a:extLst>
                    <a:ext uri="{9D8B030D-6E8A-4147-A177-3AD203B41FA5}">
                      <a16:colId xmlns:a16="http://schemas.microsoft.com/office/drawing/2014/main" val="1062821945"/>
                    </a:ext>
                  </a:extLst>
                </a:gridCol>
                <a:gridCol w="720170">
                  <a:extLst>
                    <a:ext uri="{9D8B030D-6E8A-4147-A177-3AD203B41FA5}">
                      <a16:colId xmlns:a16="http://schemas.microsoft.com/office/drawing/2014/main" val="4088511694"/>
                    </a:ext>
                  </a:extLst>
                </a:gridCol>
                <a:gridCol w="720787">
                  <a:extLst>
                    <a:ext uri="{9D8B030D-6E8A-4147-A177-3AD203B41FA5}">
                      <a16:colId xmlns:a16="http://schemas.microsoft.com/office/drawing/2014/main" val="987847530"/>
                    </a:ext>
                  </a:extLst>
                </a:gridCol>
                <a:gridCol w="720787">
                  <a:extLst>
                    <a:ext uri="{9D8B030D-6E8A-4147-A177-3AD203B41FA5}">
                      <a16:colId xmlns:a16="http://schemas.microsoft.com/office/drawing/2014/main" val="356228564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Impeller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8533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Blades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path height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Inlet height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Outlet dia.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7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H.P.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900" baseline="300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/min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356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DWE-08B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042301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486B2F88-A9B0-859E-A7BA-42164D7F8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78399"/>
            <a:ext cx="622934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Table 1. </a:t>
            </a:r>
            <a:r>
              <a:rPr lang="en-US" sz="9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Original submersible pump model (DWE-08B) design parameters.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8219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76400" y="1219200"/>
            <a:ext cx="5328591" cy="2511911"/>
            <a:chOff x="2699792" y="1197683"/>
            <a:chExt cx="5328591" cy="251191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197683"/>
              <a:ext cx="5328591" cy="251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직선 연결선 26"/>
            <p:cNvCxnSpPr/>
            <p:nvPr/>
          </p:nvCxnSpPr>
          <p:spPr>
            <a:xfrm flipH="1">
              <a:off x="2978298" y="2977900"/>
              <a:ext cx="432048" cy="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19"/>
            <p:cNvCxnSpPr/>
            <p:nvPr/>
          </p:nvCxnSpPr>
          <p:spPr>
            <a:xfrm flipV="1">
              <a:off x="3426175" y="2943994"/>
              <a:ext cx="0" cy="48500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타원 29"/>
            <p:cNvSpPr/>
            <p:nvPr/>
          </p:nvSpPr>
          <p:spPr>
            <a:xfrm>
              <a:off x="3347864" y="2924944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D0CECA4-3186-C5E6-A22E-5239CEEBE18B}"/>
              </a:ext>
            </a:extLst>
          </p:cNvPr>
          <p:cNvSpPr/>
          <p:nvPr/>
        </p:nvSpPr>
        <p:spPr>
          <a:xfrm>
            <a:off x="6521450" y="11938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32DEE8-155B-5082-08D7-DF36B0B6650C}"/>
              </a:ext>
            </a:extLst>
          </p:cNvPr>
          <p:cNvSpPr/>
          <p:nvPr/>
        </p:nvSpPr>
        <p:spPr>
          <a:xfrm>
            <a:off x="3886200" y="3553311"/>
            <a:ext cx="99060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74436-9E74-CFDE-5546-00EED8F771DC}"/>
              </a:ext>
            </a:extLst>
          </p:cNvPr>
          <p:cNvSpPr/>
          <p:nvPr/>
        </p:nvSpPr>
        <p:spPr>
          <a:xfrm rot="16200000">
            <a:off x="1260475" y="2371786"/>
            <a:ext cx="99060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91FCA-BADF-D26C-36DD-FD7F8A57CB80}"/>
              </a:ext>
            </a:extLst>
          </p:cNvPr>
          <p:cNvSpPr txBox="1"/>
          <p:nvPr/>
        </p:nvSpPr>
        <p:spPr>
          <a:xfrm>
            <a:off x="3619500" y="3494186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Capacity (m</a:t>
            </a:r>
            <a:r>
              <a:rPr lang="en-US" sz="1100" baseline="30000" dirty="0"/>
              <a:t>3</a:t>
            </a:r>
            <a:r>
              <a:rPr lang="en-US" sz="1100" dirty="0"/>
              <a:t>/min)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6D375-95FC-713F-8ADF-94F10AEC0179}"/>
              </a:ext>
            </a:extLst>
          </p:cNvPr>
          <p:cNvSpPr txBox="1"/>
          <p:nvPr/>
        </p:nvSpPr>
        <p:spPr>
          <a:xfrm rot="16200000">
            <a:off x="922848" y="2344350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Head (m)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5124B-31CB-72C7-3947-CDCA337E3DC5}"/>
              </a:ext>
            </a:extLst>
          </p:cNvPr>
          <p:cNvSpPr txBox="1"/>
          <p:nvPr/>
        </p:nvSpPr>
        <p:spPr>
          <a:xfrm>
            <a:off x="5429250" y="1098406"/>
            <a:ext cx="152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3450 rpm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7E2CA8-77A8-0A1F-B961-6F87C3C71CF8}"/>
              </a:ext>
            </a:extLst>
          </p:cNvPr>
          <p:cNvSpPr txBox="1"/>
          <p:nvPr/>
        </p:nvSpPr>
        <p:spPr>
          <a:xfrm>
            <a:off x="1143000" y="4117489"/>
            <a:ext cx="746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</a:rPr>
              <a:t>Figure 4. H-Q curve of submersible pumps presented in the catalog [2].</a:t>
            </a:r>
          </a:p>
        </p:txBody>
      </p:sp>
    </p:spTree>
    <p:extLst>
      <p:ext uri="{BB962C8B-B14F-4D97-AF65-F5344CB8AC3E}">
        <p14:creationId xmlns:p14="http://schemas.microsoft.com/office/powerpoint/2010/main" val="2818410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83818E-3DBD-EA1B-01A4-39B6FB39F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90020"/>
              </p:ext>
            </p:extLst>
          </p:nvPr>
        </p:nvGraphicFramePr>
        <p:xfrm>
          <a:off x="2371725" y="2590800"/>
          <a:ext cx="4400550" cy="307722"/>
        </p:xfrm>
        <a:graphic>
          <a:graphicData uri="http://schemas.openxmlformats.org/drawingml/2006/table">
            <a:tbl>
              <a:tblPr firstRow="1" firstCol="1" bandRow="1"/>
              <a:tblGrid>
                <a:gridCol w="858272">
                  <a:extLst>
                    <a:ext uri="{9D8B030D-6E8A-4147-A177-3AD203B41FA5}">
                      <a16:colId xmlns:a16="http://schemas.microsoft.com/office/drawing/2014/main" val="2065195784"/>
                    </a:ext>
                  </a:extLst>
                </a:gridCol>
                <a:gridCol w="971270">
                  <a:extLst>
                    <a:ext uri="{9D8B030D-6E8A-4147-A177-3AD203B41FA5}">
                      <a16:colId xmlns:a16="http://schemas.microsoft.com/office/drawing/2014/main" val="4194944180"/>
                    </a:ext>
                  </a:extLst>
                </a:gridCol>
                <a:gridCol w="799869">
                  <a:extLst>
                    <a:ext uri="{9D8B030D-6E8A-4147-A177-3AD203B41FA5}">
                      <a16:colId xmlns:a16="http://schemas.microsoft.com/office/drawing/2014/main" val="2661241057"/>
                    </a:ext>
                  </a:extLst>
                </a:gridCol>
                <a:gridCol w="971270">
                  <a:extLst>
                    <a:ext uri="{9D8B030D-6E8A-4147-A177-3AD203B41FA5}">
                      <a16:colId xmlns:a16="http://schemas.microsoft.com/office/drawing/2014/main" val="637469096"/>
                    </a:ext>
                  </a:extLst>
                </a:gridCol>
                <a:gridCol w="799869">
                  <a:extLst>
                    <a:ext uri="{9D8B030D-6E8A-4147-A177-3AD203B41FA5}">
                      <a16:colId xmlns:a16="http://schemas.microsoft.com/office/drawing/2014/main" val="5991641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Outlet height (mm)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Power (H.P.)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Flow rate (m</a:t>
                      </a:r>
                      <a:r>
                        <a:rPr lang="en-US" sz="900" b="1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/min)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 (m)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400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DWE-08B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spc="-15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811983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D8C2A6FA-C7D8-88BF-2CA8-457D4FF8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2310480"/>
            <a:ext cx="272061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Table 2.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 Submersible pump performance data [2].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167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530C58E1-741D-89AD-48E5-FCB1D513D846}"/>
              </a:ext>
            </a:extLst>
          </p:cNvPr>
          <p:cNvSpPr/>
          <p:nvPr/>
        </p:nvSpPr>
        <p:spPr>
          <a:xfrm>
            <a:off x="381000" y="5749258"/>
            <a:ext cx="8763000" cy="23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75"/>
              </a:lnSpc>
              <a:spcAft>
                <a:spcPts val="450"/>
              </a:spcAft>
            </a:pPr>
            <a:r>
              <a:rPr lang="en-US" sz="1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5. 2 </a:t>
            </a: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Hydraulic performance optimization procedure of the submersible drainage pump.</a:t>
            </a:r>
            <a:endParaRPr lang="en-US" sz="14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3F651431-00BE-04AB-4B0D-E7519EBB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F25A-1A41-4EF3-B136-14F90C88B734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BBD04B-0792-5A10-CD74-E8FA6623EED8}"/>
              </a:ext>
            </a:extLst>
          </p:cNvPr>
          <p:cNvSpPr/>
          <p:nvPr/>
        </p:nvSpPr>
        <p:spPr>
          <a:xfrm>
            <a:off x="3510137" y="1391797"/>
            <a:ext cx="1224136" cy="3047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modelling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A09A8-4FEE-23F6-AB9D-852F011EF259}"/>
              </a:ext>
            </a:extLst>
          </p:cNvPr>
          <p:cNvSpPr/>
          <p:nvPr/>
        </p:nvSpPr>
        <p:spPr>
          <a:xfrm>
            <a:off x="3131820" y="1848032"/>
            <a:ext cx="1981199" cy="4052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Numerical analysis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21F6DE-C943-BE75-C12F-6624474ED19C}"/>
              </a:ext>
            </a:extLst>
          </p:cNvPr>
          <p:cNvSpPr/>
          <p:nvPr/>
        </p:nvSpPr>
        <p:spPr>
          <a:xfrm>
            <a:off x="3128963" y="2423301"/>
            <a:ext cx="1981199" cy="367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validation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4B6864-B5BF-943C-DCA3-E5F2C75452D9}"/>
              </a:ext>
            </a:extLst>
          </p:cNvPr>
          <p:cNvSpPr/>
          <p:nvPr/>
        </p:nvSpPr>
        <p:spPr>
          <a:xfrm>
            <a:off x="3128963" y="2985319"/>
            <a:ext cx="1981199" cy="33212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modifications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BB7EB-A3DD-FCE5-C6F0-E04C1E6C1258}"/>
              </a:ext>
            </a:extLst>
          </p:cNvPr>
          <p:cNvSpPr/>
          <p:nvPr/>
        </p:nvSpPr>
        <p:spPr>
          <a:xfrm>
            <a:off x="4890704" y="1384256"/>
            <a:ext cx="1355738" cy="3047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scanned shape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8A877F-3380-69F3-E5B7-E9218D629C02}"/>
              </a:ext>
            </a:extLst>
          </p:cNvPr>
          <p:cNvSpPr/>
          <p:nvPr/>
        </p:nvSpPr>
        <p:spPr>
          <a:xfrm>
            <a:off x="2286000" y="1391676"/>
            <a:ext cx="1067707" cy="3047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 drawing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E88E8-49AA-1C7C-F488-534A4D798ACB}"/>
              </a:ext>
            </a:extLst>
          </p:cNvPr>
          <p:cNvSpPr/>
          <p:nvPr/>
        </p:nvSpPr>
        <p:spPr>
          <a:xfrm>
            <a:off x="3131820" y="4240344"/>
            <a:ext cx="1981199" cy="3726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Hydraulic performance improvement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8CBDF6-5CAC-1C9C-0599-90A988332D45}"/>
              </a:ext>
            </a:extLst>
          </p:cNvPr>
          <p:cNvSpPr/>
          <p:nvPr/>
        </p:nvSpPr>
        <p:spPr>
          <a:xfrm>
            <a:off x="5181600" y="2423302"/>
            <a:ext cx="969483" cy="3671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EA96CF-C0EA-9F73-8B6B-3BFC50B17F7D}"/>
              </a:ext>
            </a:extLst>
          </p:cNvPr>
          <p:cNvSpPr/>
          <p:nvPr/>
        </p:nvSpPr>
        <p:spPr>
          <a:xfrm>
            <a:off x="3124200" y="838200"/>
            <a:ext cx="1981199" cy="3047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 pump dimensions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7A07674-ACD6-067A-58A8-1E0C98067411}"/>
              </a:ext>
            </a:extLst>
          </p:cNvPr>
          <p:cNvCxnSpPr>
            <a:cxnSpLocks/>
            <a:stCxn id="21" idx="1"/>
            <a:endCxn id="14" idx="0"/>
          </p:cNvCxnSpPr>
          <p:nvPr/>
        </p:nvCxnSpPr>
        <p:spPr>
          <a:xfrm rot="10800000" flipV="1">
            <a:off x="2819854" y="990600"/>
            <a:ext cx="304346" cy="40107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9B3CF29-98C9-5F0B-ED68-F0DCD5DFC329}"/>
              </a:ext>
            </a:extLst>
          </p:cNvPr>
          <p:cNvCxnSpPr>
            <a:cxnSpLocks/>
            <a:stCxn id="21" idx="2"/>
            <a:endCxn id="3" idx="0"/>
          </p:cNvCxnSpPr>
          <p:nvPr/>
        </p:nvCxnSpPr>
        <p:spPr>
          <a:xfrm>
            <a:off x="4114800" y="1142999"/>
            <a:ext cx="7405" cy="2487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F24B6B1D-6518-419A-9D71-081E1775C232}"/>
              </a:ext>
            </a:extLst>
          </p:cNvPr>
          <p:cNvCxnSpPr>
            <a:cxnSpLocks/>
            <a:stCxn id="21" idx="3"/>
            <a:endCxn id="13" idx="0"/>
          </p:cNvCxnSpPr>
          <p:nvPr/>
        </p:nvCxnSpPr>
        <p:spPr>
          <a:xfrm>
            <a:off x="5105399" y="990600"/>
            <a:ext cx="463174" cy="393656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51165C7-5E19-9078-C266-0EAD54165916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4122205" y="1696596"/>
            <a:ext cx="215" cy="1514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73F13D-09B9-A0F1-9C05-5C98B6FFA764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flipH="1">
            <a:off x="4119563" y="2253299"/>
            <a:ext cx="2857" cy="1700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0D035C1-5C24-7A9A-85A2-03C83E8A5140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>
            <a:off x="4119563" y="2790475"/>
            <a:ext cx="0" cy="19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C37F39-F372-45AB-3689-916669D90114}"/>
              </a:ext>
            </a:extLst>
          </p:cNvPr>
          <p:cNvCxnSpPr>
            <a:cxnSpLocks/>
            <a:stCxn id="12" idx="2"/>
            <a:endCxn id="77" idx="0"/>
          </p:cNvCxnSpPr>
          <p:nvPr/>
        </p:nvCxnSpPr>
        <p:spPr>
          <a:xfrm>
            <a:off x="4119563" y="3317440"/>
            <a:ext cx="2641" cy="1821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0C41864-6C0F-6D29-2501-A1236077D841}"/>
              </a:ext>
            </a:extLst>
          </p:cNvPr>
          <p:cNvCxnSpPr>
            <a:cxnSpLocks/>
            <a:stCxn id="77" idx="2"/>
            <a:endCxn id="17" idx="0"/>
          </p:cNvCxnSpPr>
          <p:nvPr/>
        </p:nvCxnSpPr>
        <p:spPr>
          <a:xfrm>
            <a:off x="4122204" y="4074848"/>
            <a:ext cx="216" cy="1654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63EC4EF-EDF6-DE54-48AE-EFB586A036B1}"/>
              </a:ext>
            </a:extLst>
          </p:cNvPr>
          <p:cNvCxnSpPr>
            <a:cxnSpLocks/>
            <a:stCxn id="19" idx="0"/>
          </p:cNvCxnSpPr>
          <p:nvPr/>
        </p:nvCxnSpPr>
        <p:spPr>
          <a:xfrm rot="16200000" flipV="1">
            <a:off x="4839973" y="1596933"/>
            <a:ext cx="108601" cy="1544138"/>
          </a:xfrm>
          <a:prstGeom prst="bentConnector2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D18E79D-B54E-1694-DA78-3B5251EB7FB7}"/>
              </a:ext>
            </a:extLst>
          </p:cNvPr>
          <p:cNvCxnSpPr>
            <a:stCxn id="13" idx="1"/>
            <a:endCxn id="3" idx="3"/>
          </p:cNvCxnSpPr>
          <p:nvPr/>
        </p:nvCxnSpPr>
        <p:spPr>
          <a:xfrm flipH="1">
            <a:off x="4734273" y="1536656"/>
            <a:ext cx="156431" cy="7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4CE48A7-5051-C1E0-9860-BC2D7D8E25ED}"/>
              </a:ext>
            </a:extLst>
          </p:cNvPr>
          <p:cNvCxnSpPr>
            <a:stCxn id="14" idx="3"/>
            <a:endCxn id="3" idx="1"/>
          </p:cNvCxnSpPr>
          <p:nvPr/>
        </p:nvCxnSpPr>
        <p:spPr>
          <a:xfrm>
            <a:off x="3353707" y="1544076"/>
            <a:ext cx="156430" cy="1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53856C5-5BEB-B5E4-D881-2FF759F5809A}"/>
              </a:ext>
            </a:extLst>
          </p:cNvPr>
          <p:cNvCxnSpPr>
            <a:cxnSpLocks/>
            <a:stCxn id="68" idx="1"/>
            <a:endCxn id="12" idx="3"/>
          </p:cNvCxnSpPr>
          <p:nvPr/>
        </p:nvCxnSpPr>
        <p:spPr>
          <a:xfrm flipH="1" flipV="1">
            <a:off x="5110162" y="3151380"/>
            <a:ext cx="143399" cy="6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14EF2F43-466A-3C1B-A9B6-9E61A3ECD2AD}"/>
              </a:ext>
            </a:extLst>
          </p:cNvPr>
          <p:cNvSpPr/>
          <p:nvPr/>
        </p:nvSpPr>
        <p:spPr>
          <a:xfrm>
            <a:off x="5253561" y="2914614"/>
            <a:ext cx="1309164" cy="48696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-114300">
              <a:buFont typeface="Wingdings" panose="05000000000000000000" pitchFamily="2" charset="2"/>
              <a:buChar char="§"/>
            </a:pPr>
            <a:r>
              <a:rPr lang="en-US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Casing shape</a:t>
            </a:r>
          </a:p>
          <a:p>
            <a:pPr marL="114300" indent="-114300">
              <a:buFont typeface="Wingdings" panose="05000000000000000000" pitchFamily="2" charset="2"/>
              <a:buChar char="§"/>
            </a:pPr>
            <a:r>
              <a:rPr lang="en-US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Impeller shape</a:t>
            </a:r>
          </a:p>
          <a:p>
            <a:pPr marL="114300" indent="-114300">
              <a:buFont typeface="Wingdings" panose="05000000000000000000" pitchFamily="2" charset="2"/>
              <a:buChar char="§"/>
            </a:pPr>
            <a:r>
              <a:rPr lang="en-US" altLang="ko-KR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balance block</a:t>
            </a:r>
            <a:endParaRPr lang="ko-KR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Diamond 76">
            <a:extLst>
              <a:ext uri="{FF2B5EF4-FFF2-40B4-BE49-F238E27FC236}">
                <a16:creationId xmlns:a16="http://schemas.microsoft.com/office/drawing/2014/main" id="{49A6739A-C2B4-603D-144A-E95691CB6AD7}"/>
              </a:ext>
            </a:extLst>
          </p:cNvPr>
          <p:cNvSpPr/>
          <p:nvPr/>
        </p:nvSpPr>
        <p:spPr>
          <a:xfrm>
            <a:off x="3284329" y="3499579"/>
            <a:ext cx="1675750" cy="575269"/>
          </a:xfrm>
          <a:prstGeom prst="diamon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Optimum model</a:t>
            </a:r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2851DA88-A621-EFB7-3ADC-A84710501E6D}"/>
              </a:ext>
            </a:extLst>
          </p:cNvPr>
          <p:cNvCxnSpPr>
            <a:cxnSpLocks/>
            <a:stCxn id="77" idx="1"/>
            <a:endCxn id="12" idx="1"/>
          </p:cNvCxnSpPr>
          <p:nvPr/>
        </p:nvCxnSpPr>
        <p:spPr>
          <a:xfrm rot="10800000">
            <a:off x="3128963" y="3151380"/>
            <a:ext cx="155366" cy="635834"/>
          </a:xfrm>
          <a:prstGeom prst="bentConnector3">
            <a:avLst>
              <a:gd name="adj1" fmla="val 247136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478D8EFB-0CC6-E6C5-5BEB-DE02CC5E8FB1}"/>
              </a:ext>
            </a:extLst>
          </p:cNvPr>
          <p:cNvSpPr txBox="1"/>
          <p:nvPr/>
        </p:nvSpPr>
        <p:spPr>
          <a:xfrm>
            <a:off x="2972027" y="3482340"/>
            <a:ext cx="456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en-US" sz="1200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00B8A0D-667B-B5F0-87C3-AFE6B4B1A117}"/>
              </a:ext>
            </a:extLst>
          </p:cNvPr>
          <p:cNvSpPr txBox="1"/>
          <p:nvPr/>
        </p:nvSpPr>
        <p:spPr>
          <a:xfrm>
            <a:off x="4343513" y="3971549"/>
            <a:ext cx="4569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en-US" sz="12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D4F8A03-171B-B932-8895-DA6BF234A596}"/>
              </a:ext>
            </a:extLst>
          </p:cNvPr>
          <p:cNvSpPr/>
          <p:nvPr/>
        </p:nvSpPr>
        <p:spPr>
          <a:xfrm>
            <a:off x="3131820" y="4773278"/>
            <a:ext cx="1981199" cy="3321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model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023B992-89B0-C752-AE59-4AFEF6ACDDCC}"/>
              </a:ext>
            </a:extLst>
          </p:cNvPr>
          <p:cNvCxnSpPr>
            <a:cxnSpLocks/>
            <a:stCxn id="17" idx="2"/>
            <a:endCxn id="130" idx="0"/>
          </p:cNvCxnSpPr>
          <p:nvPr/>
        </p:nvCxnSpPr>
        <p:spPr>
          <a:xfrm>
            <a:off x="4122420" y="4612999"/>
            <a:ext cx="0" cy="1602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00C03FA-56D1-503E-0442-6C27738953E2}"/>
              </a:ext>
            </a:extLst>
          </p:cNvPr>
          <p:cNvSpPr/>
          <p:nvPr/>
        </p:nvSpPr>
        <p:spPr>
          <a:xfrm>
            <a:off x="5269448" y="4791076"/>
            <a:ext cx="1512351" cy="3047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3899947-78F4-E5C3-2A43-6ECCF98BB0E5}"/>
              </a:ext>
            </a:extLst>
          </p:cNvPr>
          <p:cNvCxnSpPr>
            <a:cxnSpLocks/>
            <a:stCxn id="130" idx="3"/>
            <a:endCxn id="136" idx="1"/>
          </p:cNvCxnSpPr>
          <p:nvPr/>
        </p:nvCxnSpPr>
        <p:spPr>
          <a:xfrm>
            <a:off x="5113019" y="4939339"/>
            <a:ext cx="156429" cy="4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4042F44B-A6B2-C0E5-FF89-82C4815EE1E3}"/>
              </a:ext>
            </a:extLst>
          </p:cNvPr>
          <p:cNvSpPr txBox="1"/>
          <p:nvPr/>
        </p:nvSpPr>
        <p:spPr>
          <a:xfrm>
            <a:off x="5181600" y="4507684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printing technology</a:t>
            </a:r>
          </a:p>
        </p:txBody>
      </p:sp>
    </p:spTree>
    <p:extLst>
      <p:ext uri="{BB962C8B-B14F-4D97-AF65-F5344CB8AC3E}">
        <p14:creationId xmlns:p14="http://schemas.microsoft.com/office/powerpoint/2010/main" val="167222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4EE49D2-B60D-F414-AEA0-83261D19B429}"/>
              </a:ext>
            </a:extLst>
          </p:cNvPr>
          <p:cNvSpPr/>
          <p:nvPr/>
        </p:nvSpPr>
        <p:spPr>
          <a:xfrm>
            <a:off x="4191000" y="1066800"/>
            <a:ext cx="3932519" cy="304335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004AAF-1F27-032A-0D7D-32D2906FD2E7}"/>
              </a:ext>
            </a:extLst>
          </p:cNvPr>
          <p:cNvSpPr/>
          <p:nvPr/>
        </p:nvSpPr>
        <p:spPr>
          <a:xfrm>
            <a:off x="655919" y="1066800"/>
            <a:ext cx="3028589" cy="304335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F7340D-1C85-9DC8-2630-26741AE378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" t="12348"/>
          <a:stretch/>
        </p:blipFill>
        <p:spPr>
          <a:xfrm>
            <a:off x="5117881" y="2748695"/>
            <a:ext cx="2476701" cy="1113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BC32F1-FBE2-7A78-63BC-F29C6FD0A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601" y="3341477"/>
            <a:ext cx="452737" cy="465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DA85372-8CA1-38BD-1071-D830A60E3B43}"/>
              </a:ext>
            </a:extLst>
          </p:cNvPr>
          <p:cNvSpPr txBox="1"/>
          <p:nvPr/>
        </p:nvSpPr>
        <p:spPr>
          <a:xfrm>
            <a:off x="4890176" y="2519388"/>
            <a:ext cx="121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5124F8-49A4-344F-A40E-B52C32929458}"/>
              </a:ext>
            </a:extLst>
          </p:cNvPr>
          <p:cNvSpPr txBox="1"/>
          <p:nvPr/>
        </p:nvSpPr>
        <p:spPr>
          <a:xfrm>
            <a:off x="6717431" y="2519388"/>
            <a:ext cx="121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Impeller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DE6EAE-D5C0-452D-3E36-D872680F53FC}"/>
              </a:ext>
            </a:extLst>
          </p:cNvPr>
          <p:cNvSpPr txBox="1"/>
          <p:nvPr/>
        </p:nvSpPr>
        <p:spPr>
          <a:xfrm>
            <a:off x="5693763" y="3802380"/>
            <a:ext cx="132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Suction stand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AA77450-04BE-DF0C-4EC1-47DBE600C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b="1786"/>
          <a:stretch/>
        </p:blipFill>
        <p:spPr bwMode="auto">
          <a:xfrm>
            <a:off x="792334" y="1261444"/>
            <a:ext cx="2713728" cy="26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4600C5-5F39-4755-A419-A6E85229C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383" y="1122724"/>
            <a:ext cx="1497887" cy="1390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1F95E6-BE3C-7CA7-1796-62119BA5F8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999" t="15606" r="1"/>
          <a:stretch/>
        </p:blipFill>
        <p:spPr>
          <a:xfrm>
            <a:off x="6104654" y="2075826"/>
            <a:ext cx="582446" cy="49371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FB3A2BD-C053-1086-AE79-3FADF1494D4F}"/>
              </a:ext>
            </a:extLst>
          </p:cNvPr>
          <p:cNvSpPr/>
          <p:nvPr/>
        </p:nvSpPr>
        <p:spPr>
          <a:xfrm>
            <a:off x="3697991" y="2280947"/>
            <a:ext cx="459128" cy="4456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5BCAF0-92A3-9B8B-965B-C376C728A0C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364" t="2943"/>
          <a:stretch/>
        </p:blipFill>
        <p:spPr>
          <a:xfrm>
            <a:off x="4509959" y="1146654"/>
            <a:ext cx="1639220" cy="1390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EF8257-9D39-F080-B821-EA13CC3E419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9540" r="1818"/>
          <a:stretch/>
        </p:blipFill>
        <p:spPr>
          <a:xfrm>
            <a:off x="4277867" y="1119108"/>
            <a:ext cx="443451" cy="4415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7AAC7A-9E79-1391-2FBA-5E16E9E19389}"/>
              </a:ext>
            </a:extLst>
          </p:cNvPr>
          <p:cNvSpPr txBox="1"/>
          <p:nvPr/>
        </p:nvSpPr>
        <p:spPr>
          <a:xfrm>
            <a:off x="1295400" y="3802379"/>
            <a:ext cx="1324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Pump meshing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315B49-BFC6-B059-3F22-D9D121600012}"/>
              </a:ext>
            </a:extLst>
          </p:cNvPr>
          <p:cNvSpPr txBox="1"/>
          <p:nvPr/>
        </p:nvSpPr>
        <p:spPr>
          <a:xfrm>
            <a:off x="655919" y="4714776"/>
            <a:ext cx="7467600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6. Submersible pump meshing grids for computation.</a:t>
            </a:r>
          </a:p>
        </p:txBody>
      </p:sp>
    </p:spTree>
    <p:extLst>
      <p:ext uri="{BB962C8B-B14F-4D97-AF65-F5344CB8AC3E}">
        <p14:creationId xmlns:p14="http://schemas.microsoft.com/office/powerpoint/2010/main" val="3691675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3FE58A9-F1EB-BEE7-45AF-2EEEC60C63A9}"/>
              </a:ext>
            </a:extLst>
          </p:cNvPr>
          <p:cNvGrpSpPr/>
          <p:nvPr/>
        </p:nvGrpSpPr>
        <p:grpSpPr>
          <a:xfrm>
            <a:off x="1770112" y="1231710"/>
            <a:ext cx="5576430" cy="2993621"/>
            <a:chOff x="1770112" y="1231710"/>
            <a:chExt cx="5576430" cy="2993621"/>
          </a:xfrm>
        </p:grpSpPr>
        <p:sp>
          <p:nvSpPr>
            <p:cNvPr id="8" name="직사각형 13"/>
            <p:cNvSpPr/>
            <p:nvPr/>
          </p:nvSpPr>
          <p:spPr>
            <a:xfrm>
              <a:off x="4843740" y="1231710"/>
              <a:ext cx="87716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3450 rpm</a:t>
              </a:r>
            </a:p>
          </p:txBody>
        </p:sp>
        <p:sp>
          <p:nvSpPr>
            <p:cNvPr id="16" name="직사각형 11"/>
            <p:cNvSpPr/>
            <p:nvPr/>
          </p:nvSpPr>
          <p:spPr>
            <a:xfrm>
              <a:off x="2914772" y="1601367"/>
              <a:ext cx="11832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Interfaces</a:t>
              </a:r>
              <a:endParaRPr lang="ko-KR" altLang="en-US" sz="14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E8FCBD-6234-AA43-757B-DFEFBD658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835"/>
            <a:stretch/>
          </p:blipFill>
          <p:spPr>
            <a:xfrm>
              <a:off x="2438400" y="1981200"/>
              <a:ext cx="3766778" cy="22441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C1CD9B-5758-886C-DD88-977E5A866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512" y="3587274"/>
              <a:ext cx="460521" cy="530474"/>
            </a:xfrm>
            <a:prstGeom prst="rect">
              <a:avLst/>
            </a:prstGeom>
          </p:spPr>
        </p:pic>
        <p:cxnSp>
          <p:nvCxnSpPr>
            <p:cNvPr id="7" name="직선 연결선 12"/>
            <p:cNvCxnSpPr>
              <a:cxnSpLocks/>
            </p:cNvCxnSpPr>
            <p:nvPr/>
          </p:nvCxnSpPr>
          <p:spPr>
            <a:xfrm flipV="1">
              <a:off x="4727651" y="1482132"/>
              <a:ext cx="0" cy="673872"/>
            </a:xfrm>
            <a:prstGeom prst="line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row: Curved Up 21">
              <a:extLst>
                <a:ext uri="{FF2B5EF4-FFF2-40B4-BE49-F238E27FC236}">
                  <a16:creationId xmlns:a16="http://schemas.microsoft.com/office/drawing/2014/main" id="{753AD825-3413-F4EE-1B42-C05FBCDDD6AC}"/>
                </a:ext>
              </a:extLst>
            </p:cNvPr>
            <p:cNvSpPr/>
            <p:nvPr/>
          </p:nvSpPr>
          <p:spPr>
            <a:xfrm>
              <a:off x="4156151" y="1569588"/>
              <a:ext cx="1143000" cy="381511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3350983" y="1920998"/>
              <a:ext cx="1467782" cy="8115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cxnSpLocks/>
            </p:cNvCxnSpPr>
            <p:nvPr/>
          </p:nvCxnSpPr>
          <p:spPr>
            <a:xfrm>
              <a:off x="3360030" y="1920998"/>
              <a:ext cx="795468" cy="8115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cxnSpLocks/>
            </p:cNvCxnSpPr>
            <p:nvPr/>
          </p:nvCxnSpPr>
          <p:spPr>
            <a:xfrm>
              <a:off x="3359377" y="1920998"/>
              <a:ext cx="1458735" cy="1182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직사각형 9"/>
            <p:cNvSpPr/>
            <p:nvPr/>
          </p:nvSpPr>
          <p:spPr>
            <a:xfrm>
              <a:off x="6113512" y="3103265"/>
              <a:ext cx="12330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Inlet</a:t>
              </a:r>
            </a:p>
            <a:p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mass flow rate</a:t>
              </a:r>
              <a:endParaRPr lang="ko-KR" altLang="en-US" sz="1400" dirty="0"/>
            </a:p>
          </p:txBody>
        </p:sp>
        <p:sp>
          <p:nvSpPr>
            <p:cNvPr id="9" name="직사각형 14"/>
            <p:cNvSpPr/>
            <p:nvPr/>
          </p:nvSpPr>
          <p:spPr>
            <a:xfrm>
              <a:off x="1770112" y="2580045"/>
              <a:ext cx="7823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Outlet</a:t>
              </a:r>
            </a:p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 = 0 Pa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4187682-9489-A672-CD0D-BD8F28E05630}"/>
              </a:ext>
            </a:extLst>
          </p:cNvPr>
          <p:cNvSpPr txBox="1"/>
          <p:nvPr/>
        </p:nvSpPr>
        <p:spPr>
          <a:xfrm>
            <a:off x="1197588" y="4613928"/>
            <a:ext cx="7032011" cy="29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7. Boundary conditions of the computational domain.</a:t>
            </a:r>
          </a:p>
        </p:txBody>
      </p:sp>
    </p:spTree>
    <p:extLst>
      <p:ext uri="{BB962C8B-B14F-4D97-AF65-F5344CB8AC3E}">
        <p14:creationId xmlns:p14="http://schemas.microsoft.com/office/powerpoint/2010/main" val="67425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21292</TotalTime>
  <Words>888</Words>
  <Application>Microsoft Office PowerPoint</Application>
  <PresentationFormat>On-screen Show (4:3)</PresentationFormat>
  <Paragraphs>238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Malgun Gothic</vt:lpstr>
      <vt:lpstr>Arial</vt:lpstr>
      <vt:lpstr>Calibri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Md Rakibuzzaman</dc:creator>
  <cp:lastModifiedBy>MD RAKIBUZZAMAN</cp:lastModifiedBy>
  <cp:revision>299</cp:revision>
  <dcterms:created xsi:type="dcterms:W3CDTF">2006-08-16T00:00:00Z</dcterms:created>
  <dcterms:modified xsi:type="dcterms:W3CDTF">2023-11-16T09:23:43Z</dcterms:modified>
</cp:coreProperties>
</file>