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274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30" t="10167" b="13149"/>
          <a:stretch/>
        </p:blipFill>
        <p:spPr bwMode="auto">
          <a:xfrm>
            <a:off x="2769810" y="2071167"/>
            <a:ext cx="4248472" cy="262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2406403" y="1965938"/>
            <a:ext cx="468397" cy="278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4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8.0</a:t>
            </a:r>
          </a:p>
          <a:p>
            <a:pPr algn="r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4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6.0</a:t>
            </a:r>
          </a:p>
          <a:p>
            <a:pPr algn="r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4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4.0</a:t>
            </a:r>
          </a:p>
          <a:p>
            <a:pPr algn="r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4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2.0</a:t>
            </a:r>
          </a:p>
          <a:p>
            <a:pPr algn="r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4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0</a:t>
            </a:r>
          </a:p>
          <a:p>
            <a:pPr algn="r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4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-2.0</a:t>
            </a:r>
            <a:endParaRPr lang="zh-CN" altLang="en-US" sz="1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 rot="16200000">
            <a:off x="872491" y="2970536"/>
            <a:ext cx="3313728" cy="52322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Fold Change of 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hsa-miR-3687 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(T/N)(log2) </a:t>
            </a:r>
            <a:br>
              <a:rPr lang="en-US" altLang="zh-CN" sz="1400" dirty="0">
                <a:latin typeface="Times New Roman" pitchFamily="18" charset="0"/>
                <a:cs typeface="Times New Roman" pitchFamily="18" charset="0"/>
              </a:rPr>
            </a:br>
            <a:endParaRPr lang="zh-CN" altLang="en-US" sz="1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3" t="23957" r="16563" b="63828"/>
          <a:stretch/>
        </p:blipFill>
        <p:spPr bwMode="auto">
          <a:xfrm>
            <a:off x="5646706" y="2071642"/>
            <a:ext cx="395623" cy="35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933408" y="2124982"/>
            <a:ext cx="673484" cy="34829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 algn="r">
              <a:lnSpc>
                <a:spcPts val="700"/>
              </a:lnSpc>
              <a:spcAft>
                <a:spcPts val="1400"/>
              </a:spcAft>
              <a:defRPr sz="1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l">
              <a:lnSpc>
                <a:spcPts val="200"/>
              </a:lnSpc>
            </a:pPr>
            <a:r>
              <a:rPr lang="en-US" altLang="zh-CN" sz="1050" dirty="0" smtClean="0">
                <a:solidFill>
                  <a:schemeClr val="tx1"/>
                </a:solidFill>
              </a:rPr>
              <a:t>Up</a:t>
            </a:r>
          </a:p>
          <a:p>
            <a:pPr algn="l">
              <a:lnSpc>
                <a:spcPts val="200"/>
              </a:lnSpc>
            </a:pPr>
            <a:r>
              <a:rPr lang="en-US" altLang="zh-CN" sz="1050" dirty="0" smtClean="0">
                <a:solidFill>
                  <a:schemeClr val="tx1"/>
                </a:solidFill>
              </a:rPr>
              <a:t>Down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86857" y="2473023"/>
            <a:ext cx="1132631" cy="14362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 algn="r">
              <a:lnSpc>
                <a:spcPts val="700"/>
              </a:lnSpc>
              <a:spcAft>
                <a:spcPts val="1400"/>
              </a:spcAft>
              <a:defRPr sz="1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l">
              <a:lnSpc>
                <a:spcPts val="4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n=19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1" name="矩形 137"/>
          <p:cNvSpPr>
            <a:spLocks noChangeArrowheads="1"/>
          </p:cNvSpPr>
          <p:nvPr/>
        </p:nvSpPr>
        <p:spPr bwMode="auto">
          <a:xfrm>
            <a:off x="107505" y="119866"/>
            <a:ext cx="12961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Figure.S1</a:t>
            </a:r>
            <a:endParaRPr lang="zh-CN" altLang="en-US" sz="1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TextBox 90"/>
          <p:cNvSpPr txBox="1">
            <a:spLocks noChangeArrowheads="1"/>
          </p:cNvSpPr>
          <p:nvPr/>
        </p:nvSpPr>
        <p:spPr bwMode="auto">
          <a:xfrm>
            <a:off x="2760666" y="4293096"/>
            <a:ext cx="48985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>
                <a:latin typeface="Times New Roman" pitchFamily="18" charset="0"/>
                <a:ea typeface="宋体" charset="-122"/>
                <a:cs typeface="Times New Roman" pitchFamily="18" charset="0"/>
              </a:defRPr>
            </a:lvl1pPr>
            <a:lvl2pPr marL="742950" indent="-285750">
              <a:defRPr>
                <a:latin typeface="Arial" charset="0"/>
                <a:ea typeface="宋体" charset="-122"/>
              </a:defRPr>
            </a:lvl2pPr>
            <a:lvl3pPr marL="1143000" indent="-228600">
              <a:defRPr>
                <a:latin typeface="Arial" charset="0"/>
                <a:ea typeface="宋体" charset="-122"/>
              </a:defRPr>
            </a:lvl3pPr>
            <a:lvl4pPr marL="1600200" indent="-228600">
              <a:defRPr>
                <a:latin typeface="Arial" charset="0"/>
                <a:ea typeface="宋体" charset="-122"/>
              </a:defRPr>
            </a:lvl4pPr>
            <a:lvl5pPr marL="2057400" indent="-228600">
              <a:defRPr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9pPr>
          </a:lstStyle>
          <a:p>
            <a:r>
              <a:rPr lang="en-US" altLang="zh-CN" sz="1400" dirty="0" smtClean="0"/>
              <a:t>  1  2   3   4  5  6  7  8   9  10 11 12 13 14 15 16  17 18 19  Case(#)</a:t>
            </a:r>
            <a:endParaRPr lang="zh-CN" altLang="en-US" sz="1400" dirty="0"/>
          </a:p>
        </p:txBody>
      </p:sp>
      <p:sp>
        <p:nvSpPr>
          <p:cNvPr id="2" name="矩形 1"/>
          <p:cNvSpPr/>
          <p:nvPr/>
        </p:nvSpPr>
        <p:spPr>
          <a:xfrm>
            <a:off x="2192515" y="5066319"/>
            <a:ext cx="6120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S1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TCGA </a:t>
            </a:r>
            <a:r>
              <a:rPr lang="en-US" altLang="zh-CN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 analysis of the expression of miR-3687 in human 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bladder </a:t>
            </a:r>
            <a:r>
              <a:rPr lang="en-US" altLang="zh-CN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cancer 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tissues (T) </a:t>
            </a:r>
            <a:r>
              <a:rPr lang="en-US" altLang="zh-CN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adjacent 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tissues (N) </a:t>
            </a:r>
            <a:r>
              <a:rPr lang="en-US" altLang="zh-CN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 = 19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372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37"/>
          <p:cNvSpPr>
            <a:spLocks noChangeArrowheads="1"/>
          </p:cNvSpPr>
          <p:nvPr/>
        </p:nvSpPr>
        <p:spPr bwMode="auto">
          <a:xfrm>
            <a:off x="107505" y="168895"/>
            <a:ext cx="12961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Figure.S2</a:t>
            </a:r>
            <a:endParaRPr lang="zh-CN" altLang="en-US" sz="1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3000" contrast="3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541" t="57709" r="41229" b="32910"/>
          <a:stretch/>
        </p:blipFill>
        <p:spPr bwMode="auto">
          <a:xfrm>
            <a:off x="4562301" y="3068960"/>
            <a:ext cx="2480821" cy="74683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5" name="组合 4"/>
          <p:cNvGrpSpPr/>
          <p:nvPr/>
        </p:nvGrpSpPr>
        <p:grpSpPr>
          <a:xfrm rot="5400000">
            <a:off x="6369401" y="2438500"/>
            <a:ext cx="102061" cy="778644"/>
            <a:chOff x="335277" y="1449541"/>
            <a:chExt cx="76901" cy="1224136"/>
          </a:xfrm>
        </p:grpSpPr>
        <p:cxnSp>
          <p:nvCxnSpPr>
            <p:cNvPr id="20" name="直接连接符 19"/>
            <p:cNvCxnSpPr/>
            <p:nvPr/>
          </p:nvCxnSpPr>
          <p:spPr>
            <a:xfrm>
              <a:off x="335277" y="1449541"/>
              <a:ext cx="0" cy="12241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335277" y="1449541"/>
              <a:ext cx="7690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335277" y="2673677"/>
              <a:ext cx="7690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5802084" y="2815246"/>
            <a:ext cx="1518790" cy="30777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>
              <a:defRPr sz="1200">
                <a:latin typeface="Times New Roman" pitchFamily="18" charset="0"/>
                <a:ea typeface="宋体" charset="-122"/>
                <a:cs typeface="Times New Roman" pitchFamily="18" charset="0"/>
              </a:defRPr>
            </a:lvl1pPr>
            <a:lvl2pPr marL="742950" indent="-285750">
              <a:defRPr>
                <a:latin typeface="Arial" charset="0"/>
                <a:ea typeface="宋体" charset="-122"/>
              </a:defRPr>
            </a:lvl2pPr>
            <a:lvl3pPr marL="1143000" indent="-228600">
              <a:defRPr>
                <a:latin typeface="Arial" charset="0"/>
                <a:ea typeface="宋体" charset="-122"/>
              </a:defRPr>
            </a:lvl3pPr>
            <a:lvl4pPr marL="1600200" indent="-228600">
              <a:defRPr>
                <a:latin typeface="Arial" charset="0"/>
                <a:ea typeface="宋体" charset="-122"/>
              </a:defRPr>
            </a:lvl4pPr>
            <a:lvl5pPr marL="2057400" indent="-228600">
              <a:defRPr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9pPr>
          </a:lstStyle>
          <a:p>
            <a:r>
              <a:rPr lang="en-US" altLang="zh-CN" sz="1400" dirty="0" smtClean="0"/>
              <a:t>Vector miR-3687i</a:t>
            </a:r>
            <a:endParaRPr lang="zh-CN" altLang="en-US" sz="1400" dirty="0"/>
          </a:p>
        </p:txBody>
      </p:sp>
      <p:sp>
        <p:nvSpPr>
          <p:cNvPr id="7" name="TextBox 90"/>
          <p:cNvSpPr txBox="1">
            <a:spLocks noChangeArrowheads="1"/>
          </p:cNvSpPr>
          <p:nvPr/>
        </p:nvSpPr>
        <p:spPr bwMode="auto">
          <a:xfrm>
            <a:off x="6183495" y="2529858"/>
            <a:ext cx="7295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defRPr sz="1200">
                <a:latin typeface="Times New Roman" pitchFamily="18" charset="0"/>
                <a:ea typeface="宋体" charset="-122"/>
                <a:cs typeface="Times New Roman" pitchFamily="18" charset="0"/>
              </a:defRPr>
            </a:lvl1pPr>
            <a:lvl2pPr marL="742950" indent="-285750">
              <a:defRPr>
                <a:latin typeface="Arial" charset="0"/>
                <a:ea typeface="宋体" charset="-122"/>
              </a:defRPr>
            </a:lvl2pPr>
            <a:lvl3pPr marL="1143000" indent="-228600">
              <a:defRPr>
                <a:latin typeface="Arial" charset="0"/>
                <a:ea typeface="宋体" charset="-122"/>
              </a:defRPr>
            </a:lvl3pPr>
            <a:lvl4pPr marL="1600200" indent="-228600">
              <a:defRPr>
                <a:latin typeface="Arial" charset="0"/>
                <a:ea typeface="宋体" charset="-122"/>
              </a:defRPr>
            </a:lvl4pPr>
            <a:lvl5pPr marL="2057400" indent="-228600">
              <a:defRPr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9pPr>
          </a:lstStyle>
          <a:p>
            <a:r>
              <a:rPr lang="en-US" altLang="zh-CN" sz="1400" dirty="0" smtClean="0"/>
              <a:t>T24</a:t>
            </a:r>
            <a:endParaRPr lang="zh-CN" altLang="en-US" sz="1400" dirty="0"/>
          </a:p>
        </p:txBody>
      </p:sp>
      <p:grpSp>
        <p:nvGrpSpPr>
          <p:cNvPr id="8" name="组合 7"/>
          <p:cNvGrpSpPr/>
          <p:nvPr/>
        </p:nvGrpSpPr>
        <p:grpSpPr>
          <a:xfrm rot="5400000">
            <a:off x="5013641" y="1982819"/>
            <a:ext cx="593163" cy="1687241"/>
            <a:chOff x="507867" y="3997788"/>
            <a:chExt cx="593163" cy="2079857"/>
          </a:xfrm>
        </p:grpSpPr>
        <p:grpSp>
          <p:nvGrpSpPr>
            <p:cNvPr id="14" name="组合 13"/>
            <p:cNvGrpSpPr/>
            <p:nvPr/>
          </p:nvGrpSpPr>
          <p:grpSpPr>
            <a:xfrm>
              <a:off x="754801" y="4629409"/>
              <a:ext cx="102060" cy="1038137"/>
              <a:chOff x="335277" y="1449541"/>
              <a:chExt cx="76901" cy="1224136"/>
            </a:xfrm>
          </p:grpSpPr>
          <p:cxnSp>
            <p:nvCxnSpPr>
              <p:cNvPr id="17" name="直接连接符 16"/>
              <p:cNvCxnSpPr/>
              <p:nvPr/>
            </p:nvCxnSpPr>
            <p:spPr>
              <a:xfrm>
                <a:off x="335277" y="1449541"/>
                <a:ext cx="0" cy="122413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/>
              <p:nvPr/>
            </p:nvCxnSpPr>
            <p:spPr>
              <a:xfrm>
                <a:off x="335277" y="1449541"/>
                <a:ext cx="7690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>
                <a:off x="335277" y="2673677"/>
                <a:ext cx="7690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 rot="16200000">
              <a:off x="-92787" y="4883828"/>
              <a:ext cx="20798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sz="1200">
                  <a:latin typeface="Times New Roman" pitchFamily="18" charset="0"/>
                  <a:ea typeface="宋体" charset="-122"/>
                  <a:cs typeface="Times New Roman" pitchFamily="18" charset="0"/>
                </a:defRPr>
              </a:lvl1pPr>
              <a:lvl2pPr marL="742950" indent="-285750">
                <a:defRPr>
                  <a:latin typeface="Arial" charset="0"/>
                  <a:ea typeface="宋体" charset="-122"/>
                </a:defRPr>
              </a:lvl2pPr>
              <a:lvl3pPr marL="1143000" indent="-228600">
                <a:defRPr>
                  <a:latin typeface="Arial" charset="0"/>
                  <a:ea typeface="宋体" charset="-122"/>
                </a:defRPr>
              </a:lvl3pPr>
              <a:lvl4pPr marL="1600200" indent="-228600">
                <a:defRPr>
                  <a:latin typeface="Arial" charset="0"/>
                  <a:ea typeface="宋体" charset="-122"/>
                </a:defRPr>
              </a:lvl4pPr>
              <a:lvl5pPr marL="2057400" indent="-228600">
                <a:defRPr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Arial" charset="0"/>
                  <a:ea typeface="宋体" charset="-122"/>
                </a:defRPr>
              </a:lvl9pPr>
            </a:lstStyle>
            <a:p>
              <a:r>
                <a:rPr lang="en-US" altLang="zh-CN" sz="1400" dirty="0" smtClean="0"/>
                <a:t> Vector miR-3687i</a:t>
              </a:r>
              <a:endParaRPr lang="zh-CN" altLang="en-US" sz="1400" dirty="0"/>
            </a:p>
          </p:txBody>
        </p:sp>
        <p:sp>
          <p:nvSpPr>
            <p:cNvPr id="16" name="TextBox 90"/>
            <p:cNvSpPr txBox="1">
              <a:spLocks noChangeArrowheads="1"/>
            </p:cNvSpPr>
            <p:nvPr/>
          </p:nvSpPr>
          <p:spPr bwMode="auto">
            <a:xfrm rot="16200000">
              <a:off x="135288" y="4949616"/>
              <a:ext cx="105293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sz="1200">
                  <a:latin typeface="Times New Roman" pitchFamily="18" charset="0"/>
                  <a:ea typeface="宋体" charset="-122"/>
                  <a:cs typeface="Times New Roman" pitchFamily="18" charset="0"/>
                </a:defRPr>
              </a:lvl1pPr>
              <a:lvl2pPr marL="742950" indent="-285750">
                <a:defRPr>
                  <a:latin typeface="Arial" charset="0"/>
                  <a:ea typeface="宋体" charset="-122"/>
                </a:defRPr>
              </a:lvl2pPr>
              <a:lvl3pPr marL="1143000" indent="-228600">
                <a:defRPr>
                  <a:latin typeface="Arial" charset="0"/>
                  <a:ea typeface="宋体" charset="-122"/>
                </a:defRPr>
              </a:lvl3pPr>
              <a:lvl4pPr marL="1600200" indent="-228600">
                <a:defRPr>
                  <a:latin typeface="Arial" charset="0"/>
                  <a:ea typeface="宋体" charset="-122"/>
                </a:defRPr>
              </a:lvl4pPr>
              <a:lvl5pPr marL="2057400" indent="-228600">
                <a:defRPr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Arial" charset="0"/>
                  <a:ea typeface="宋体" charset="-122"/>
                </a:defRPr>
              </a:lvl9pPr>
            </a:lstStyle>
            <a:p>
              <a:r>
                <a:rPr lang="en-US" altLang="zh-CN" sz="1400" dirty="0" smtClean="0"/>
                <a:t>UMUC3</a:t>
              </a:r>
              <a:endParaRPr lang="zh-CN" altLang="en-US" sz="14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466975" y="2303270"/>
            <a:ext cx="233660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>
                <a:latin typeface="Times New Roman" pitchFamily="18" charset="0"/>
                <a:ea typeface="宋体" charset="-122"/>
                <a:cs typeface="Times New Roman" pitchFamily="18" charset="0"/>
              </a:defRPr>
            </a:lvl1pPr>
            <a:lvl2pPr marL="742950" indent="-285750">
              <a:defRPr>
                <a:latin typeface="Arial" charset="0"/>
                <a:ea typeface="宋体" charset="-122"/>
              </a:defRPr>
            </a:lvl2pPr>
            <a:lvl3pPr marL="1143000" indent="-228600">
              <a:defRPr>
                <a:latin typeface="Arial" charset="0"/>
                <a:ea typeface="宋体" charset="-122"/>
              </a:defRPr>
            </a:lvl3pPr>
            <a:lvl4pPr marL="1600200" indent="-228600">
              <a:defRPr>
                <a:latin typeface="Arial" charset="0"/>
                <a:ea typeface="宋体" charset="-122"/>
              </a:defRPr>
            </a:lvl4pPr>
            <a:lvl5pPr marL="2057400" indent="-228600">
              <a:defRPr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宋体" charset="-122"/>
              </a:defRPr>
            </a:lvl9pPr>
          </a:lstStyle>
          <a:p>
            <a:r>
              <a:rPr lang="en-US" altLang="zh-CN" sz="1400" dirty="0" smtClean="0"/>
              <a:t>B</a:t>
            </a:r>
            <a:endParaRPr lang="zh-CN" altLang="en-US" sz="1400" dirty="0"/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7091730" y="3366775"/>
            <a:ext cx="7405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foxp1</a:t>
            </a:r>
            <a:endParaRPr lang="en-US" altLang="zh-CN" sz="1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1" name="直接箭头连接符 114"/>
          <p:cNvCxnSpPr/>
          <p:nvPr/>
        </p:nvCxnSpPr>
        <p:spPr bwMode="auto">
          <a:xfrm rot="10800000">
            <a:off x="7047621" y="3345621"/>
            <a:ext cx="11719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4"/>
          <p:cNvCxnSpPr/>
          <p:nvPr/>
        </p:nvCxnSpPr>
        <p:spPr bwMode="auto">
          <a:xfrm rot="10800000">
            <a:off x="7035340" y="3521884"/>
            <a:ext cx="11719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1"/>
          <p:cNvSpPr txBox="1">
            <a:spLocks noChangeArrowheads="1"/>
          </p:cNvSpPr>
          <p:nvPr/>
        </p:nvSpPr>
        <p:spPr bwMode="auto">
          <a:xfrm>
            <a:off x="7089825" y="3158992"/>
            <a:ext cx="7405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gapdh</a:t>
            </a:r>
            <a:endParaRPr lang="en-US" altLang="zh-CN" sz="1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4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77" t="13516" r="55330" b="21920"/>
          <a:stretch/>
        </p:blipFill>
        <p:spPr bwMode="auto">
          <a:xfrm>
            <a:off x="2061216" y="1918792"/>
            <a:ext cx="1515870" cy="2207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矩形 178"/>
          <p:cNvSpPr>
            <a:spLocks noChangeArrowheads="1"/>
          </p:cNvSpPr>
          <p:nvPr/>
        </p:nvSpPr>
        <p:spPr bwMode="auto">
          <a:xfrm>
            <a:off x="1371735" y="1636898"/>
            <a:ext cx="31451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endParaRPr lang="zh-CN" altLang="en-US" sz="1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 rot="16200000">
            <a:off x="559812" y="2828648"/>
            <a:ext cx="2365929" cy="307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altLang="zh-CN" dirty="0" smtClean="0"/>
              <a:t>Relative FOXP1</a:t>
            </a:r>
            <a:r>
              <a:rPr lang="zh-CN" altLang="en-US" dirty="0" smtClean="0"/>
              <a:t> </a:t>
            </a:r>
            <a:r>
              <a:rPr lang="en-US" altLang="zh-CN" dirty="0" smtClean="0"/>
              <a:t>mRNA Level</a:t>
            </a:r>
            <a:endParaRPr lang="zh-CN" altLang="en-US" dirty="0"/>
          </a:p>
        </p:txBody>
      </p:sp>
      <p:sp>
        <p:nvSpPr>
          <p:cNvPr id="27" name="TextBox 66"/>
          <p:cNvSpPr txBox="1"/>
          <p:nvPr/>
        </p:nvSpPr>
        <p:spPr>
          <a:xfrm>
            <a:off x="1783623" y="1773225"/>
            <a:ext cx="468082" cy="137473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>
              <a:lnSpc>
                <a:spcPts val="2400"/>
              </a:lnSpc>
              <a:spcAft>
                <a:spcPts val="1400"/>
              </a:spcAft>
            </a:pP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>
              <a:lnSpc>
                <a:spcPts val="2400"/>
              </a:lnSpc>
              <a:spcAft>
                <a:spcPts val="1400"/>
              </a:spcAft>
            </a:pP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>
              <a:lnSpc>
                <a:spcPts val="2400"/>
              </a:lnSpc>
              <a:spcAft>
                <a:spcPts val="1400"/>
              </a:spcAft>
            </a:pP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8" name="TextBox 66"/>
          <p:cNvSpPr txBox="1"/>
          <p:nvPr/>
        </p:nvSpPr>
        <p:spPr>
          <a:xfrm>
            <a:off x="1774098" y="2993326"/>
            <a:ext cx="468082" cy="123411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>
              <a:lnSpc>
                <a:spcPts val="2100"/>
              </a:lnSpc>
              <a:spcAft>
                <a:spcPts val="1400"/>
              </a:spcAft>
            </a:pP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>
              <a:lnSpc>
                <a:spcPts val="2100"/>
              </a:lnSpc>
              <a:spcAft>
                <a:spcPts val="1400"/>
              </a:spcAft>
            </a:pP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altLang="zh-CN" sz="1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2100"/>
              </a:lnSpc>
              <a:spcAft>
                <a:spcPts val="1400"/>
              </a:spcAft>
            </a:pP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67871" y="4132657"/>
            <a:ext cx="1453102" cy="18209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 algn="r">
              <a:lnSpc>
                <a:spcPts val="700"/>
              </a:lnSpc>
              <a:spcAft>
                <a:spcPts val="1400"/>
              </a:spcAft>
              <a:defRPr sz="1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altLang="zh-CN" sz="1400" dirty="0" smtClean="0">
                <a:solidFill>
                  <a:schemeClr val="tx1"/>
                </a:solidFill>
              </a:rPr>
              <a:t>UMUC3     T24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pic>
        <p:nvPicPr>
          <p:cNvPr id="30" name="Picture 4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3" t="23957" r="16563" b="63828"/>
          <a:stretch/>
        </p:blipFill>
        <p:spPr bwMode="auto">
          <a:xfrm>
            <a:off x="2068847" y="1959729"/>
            <a:ext cx="232291" cy="301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2208412" y="2034198"/>
            <a:ext cx="1015904" cy="25904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en-US"/>
            </a:defPPr>
            <a:lvl1pPr algn="r">
              <a:lnSpc>
                <a:spcPts val="700"/>
              </a:lnSpc>
              <a:spcAft>
                <a:spcPts val="1400"/>
              </a:spcAft>
              <a:defRPr sz="1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l">
              <a:lnSpc>
                <a:spcPts val="100"/>
              </a:lnSpc>
              <a:spcAft>
                <a:spcPts val="500"/>
              </a:spcAft>
            </a:pPr>
            <a:r>
              <a:rPr lang="en-US" altLang="zh-CN" dirty="0" smtClean="0">
                <a:solidFill>
                  <a:schemeClr val="tx1"/>
                </a:solidFill>
              </a:rPr>
              <a:t>Vector</a:t>
            </a:r>
          </a:p>
          <a:p>
            <a:pPr algn="l">
              <a:lnSpc>
                <a:spcPts val="100"/>
              </a:lnSpc>
              <a:spcAft>
                <a:spcPts val="500"/>
              </a:spcAft>
            </a:pPr>
            <a:endParaRPr lang="en-US" altLang="zh-CN" dirty="0">
              <a:solidFill>
                <a:schemeClr val="tx1"/>
              </a:solidFill>
            </a:endParaRPr>
          </a:p>
          <a:p>
            <a:pPr algn="l">
              <a:lnSpc>
                <a:spcPts val="1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miR-3687i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2" name="文本框 69"/>
          <p:cNvSpPr txBox="1">
            <a:spLocks noChangeArrowheads="1"/>
          </p:cNvSpPr>
          <p:nvPr/>
        </p:nvSpPr>
        <p:spPr bwMode="auto">
          <a:xfrm>
            <a:off x="2444781" y="2483213"/>
            <a:ext cx="2746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1400" dirty="0"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*</a:t>
            </a:r>
          </a:p>
        </p:txBody>
      </p:sp>
      <p:sp>
        <p:nvSpPr>
          <p:cNvPr id="33" name="文本框 69"/>
          <p:cNvSpPr txBox="1">
            <a:spLocks noChangeArrowheads="1"/>
          </p:cNvSpPr>
          <p:nvPr/>
        </p:nvSpPr>
        <p:spPr bwMode="auto">
          <a:xfrm>
            <a:off x="3155861" y="2142764"/>
            <a:ext cx="2746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1400" dirty="0"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*</a:t>
            </a:r>
          </a:p>
        </p:txBody>
      </p:sp>
      <p:sp>
        <p:nvSpPr>
          <p:cNvPr id="3" name="矩形 2"/>
          <p:cNvSpPr/>
          <p:nvPr/>
        </p:nvSpPr>
        <p:spPr>
          <a:xfrm>
            <a:off x="1538880" y="4502027"/>
            <a:ext cx="615753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altLang="zh-CN" sz="1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S2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Inhibition of miR-3687 increased foxp1 mRNA level. (A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and </a:t>
            </a:r>
            <a:r>
              <a:rPr lang="en-US" altLang="zh-CN" sz="1400" dirty="0" smtClean="0"/>
              <a:t>B) </a:t>
            </a:r>
            <a:r>
              <a:rPr lang="en-US" altLang="zh-CN" sz="1400" dirty="0"/>
              <a:t>Total RNAs were extracted </a:t>
            </a:r>
            <a:r>
              <a:rPr lang="en-US" altLang="zh-CN" sz="1400" dirty="0" smtClean="0"/>
              <a:t>from the </a:t>
            </a:r>
            <a:r>
              <a:rPr lang="en-US" altLang="zh-CN" sz="1400" dirty="0"/>
              <a:t>indicated cells, and RT-PCR </a:t>
            </a:r>
            <a:r>
              <a:rPr lang="en-US" altLang="zh-CN" sz="1400" dirty="0" smtClean="0"/>
              <a:t>(B) </a:t>
            </a:r>
            <a:r>
              <a:rPr lang="en-US" altLang="zh-CN" sz="1400" dirty="0"/>
              <a:t>and real-time PCR </a:t>
            </a:r>
            <a:r>
              <a:rPr lang="en-US" altLang="zh-CN" sz="1400" dirty="0" smtClean="0"/>
              <a:t>(A) </a:t>
            </a:r>
            <a:r>
              <a:rPr lang="en-US" altLang="zh-CN" sz="1400" dirty="0"/>
              <a:t>were performed to determine </a:t>
            </a:r>
            <a:r>
              <a:rPr lang="en-US" altLang="zh-CN" sz="1400" dirty="0" smtClean="0"/>
              <a:t>foxp1 </a:t>
            </a:r>
            <a:r>
              <a:rPr lang="en-US" altLang="zh-CN" sz="1400" dirty="0"/>
              <a:t>mRNA expression levels. </a:t>
            </a:r>
            <a:r>
              <a:rPr lang="en-US" altLang="zh-CN" sz="1400" dirty="0" err="1"/>
              <a:t>gapdh</a:t>
            </a:r>
            <a:r>
              <a:rPr lang="en-US" altLang="zh-CN" sz="1400" dirty="0"/>
              <a:t> was used as an internal control. </a:t>
            </a:r>
            <a:r>
              <a:rPr lang="en-US" altLang="zh-CN" sz="1400" dirty="0" smtClean="0"/>
              <a:t>Bars represent </a:t>
            </a:r>
            <a:r>
              <a:rPr lang="en-US" altLang="zh-CN" sz="1400" dirty="0"/>
              <a:t>mean ±SD from three </a:t>
            </a:r>
            <a:r>
              <a:rPr lang="en-US" altLang="zh-CN" sz="1400" dirty="0" smtClean="0"/>
              <a:t>experiments, 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symbol (*) indicates a significant difference (p &lt; 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0.05)</a:t>
            </a:r>
            <a:r>
              <a:rPr lang="en-US" altLang="zh-CN" sz="1400" dirty="0" smtClean="0"/>
              <a:t>.</a:t>
            </a:r>
            <a:r>
              <a:rPr lang="en-US" altLang="zh-CN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630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1946</TotalTime>
  <Words>175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Times New Roman</vt:lpstr>
      <vt:lpstr>Office 主题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陈才艺</dc:creator>
  <cp:lastModifiedBy>Huang, Chuanshu</cp:lastModifiedBy>
  <cp:revision>17</cp:revision>
  <dcterms:created xsi:type="dcterms:W3CDTF">2018-04-04T06:57:17Z</dcterms:created>
  <dcterms:modified xsi:type="dcterms:W3CDTF">2018-09-05T20:48:37Z</dcterms:modified>
</cp:coreProperties>
</file>