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style1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6" r:id="rId3"/>
    <p:sldId id="268" r:id="rId4"/>
    <p:sldId id="269" r:id="rId5"/>
    <p:sldId id="270" r:id="rId6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872" y="-7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E:\PhD\PhD%20REPORTS\PhD%20Thesis\01%20THESIS%20CHAPTERS\CHAPTER%202\OR802%20specs%20-%20Copy.xlsx" TargetMode="External"/><Relationship Id="rId4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oleObject" Target="file:///E:\Monisha%20exp\New%20folder%20(2)\ihc%20or802\OR802%20specs%20-%20Copy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5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E:\PhD\PhD%20REPORTS\PhD%20Thesis\01%20THESIS%20CHAPTERS\CHAPTER%202\New%20Microsoft%20Excel%20Worksheet.xlsx" TargetMode="External"/><Relationship Id="rId4" Type="http://schemas.microsoft.com/office/2011/relationships/chartStyle" Target="style15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oleObject" Target="file:///E:\PhD\PhD%20REPORTS\PhD%20Thesis\01%20THESIS%20CHAPTERS\CHAPTER%202\New%20Microsoft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603795341481894E-2"/>
          <c:y val="5.0117875674270812E-2"/>
          <c:w val="0.90771280159017775"/>
          <c:h val="0.9222487945096633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3333CC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TYPE!$T$13:$T$19</c:f>
                <c:numCache>
                  <c:formatCode>General</c:formatCode>
                  <c:ptCount val="7"/>
                  <c:pt idx="0">
                    <c:v>0.6</c:v>
                  </c:pt>
                  <c:pt idx="1">
                    <c:v>0.40000000000000019</c:v>
                  </c:pt>
                  <c:pt idx="2">
                    <c:v>0.61463629715285917</c:v>
                  </c:pt>
                  <c:pt idx="3">
                    <c:v>0.54894379103354984</c:v>
                  </c:pt>
                  <c:pt idx="4">
                    <c:v>0.97979589711327131</c:v>
                  </c:pt>
                  <c:pt idx="5">
                    <c:v>0.38311341325854092</c:v>
                  </c:pt>
                  <c:pt idx="6">
                    <c:v>0.7</c:v>
                  </c:pt>
                </c:numCache>
              </c:numRef>
            </c:plus>
            <c:minus>
              <c:numRef>
                <c:f>TYPE!$T$13:$T$19</c:f>
                <c:numCache>
                  <c:formatCode>General</c:formatCode>
                  <c:ptCount val="7"/>
                  <c:pt idx="0">
                    <c:v>0.6</c:v>
                  </c:pt>
                  <c:pt idx="1">
                    <c:v>0.40000000000000019</c:v>
                  </c:pt>
                  <c:pt idx="2">
                    <c:v>0.61463629715285917</c:v>
                  </c:pt>
                  <c:pt idx="3">
                    <c:v>0.54894379103354984</c:v>
                  </c:pt>
                  <c:pt idx="4">
                    <c:v>0.97979589711327131</c:v>
                  </c:pt>
                  <c:pt idx="5">
                    <c:v>0.38311341325854092</c:v>
                  </c:pt>
                  <c:pt idx="6">
                    <c:v>0.7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cat>
            <c:strRef>
              <c:f>TYPE!$R$13:$R$19</c:f>
              <c:strCache>
                <c:ptCount val="7"/>
                <c:pt idx="0">
                  <c:v>Normal</c:v>
                </c:pt>
                <c:pt idx="1">
                  <c:v>Inflammation</c:v>
                </c:pt>
                <c:pt idx="2">
                  <c:v>Hyperplasia</c:v>
                </c:pt>
                <c:pt idx="3">
                  <c:v>Benign</c:v>
                </c:pt>
                <c:pt idx="4">
                  <c:v>AT</c:v>
                </c:pt>
                <c:pt idx="5">
                  <c:v>Malignant</c:v>
                </c:pt>
                <c:pt idx="6">
                  <c:v>Metastases</c:v>
                </c:pt>
              </c:strCache>
            </c:strRef>
          </c:cat>
          <c:val>
            <c:numRef>
              <c:f>TYPE!$S$13:$S$19</c:f>
              <c:numCache>
                <c:formatCode>General</c:formatCode>
                <c:ptCount val="7"/>
                <c:pt idx="0">
                  <c:v>5.4</c:v>
                </c:pt>
                <c:pt idx="1">
                  <c:v>2.6</c:v>
                </c:pt>
                <c:pt idx="2">
                  <c:v>3.3333333333333335</c:v>
                </c:pt>
                <c:pt idx="3">
                  <c:v>3.875</c:v>
                </c:pt>
                <c:pt idx="4">
                  <c:v>3.6</c:v>
                </c:pt>
                <c:pt idx="5">
                  <c:v>2.7826086956521738</c:v>
                </c:pt>
                <c:pt idx="6">
                  <c:v>1.25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24640"/>
        <c:axId val="34626176"/>
      </c:barChart>
      <c:catAx>
        <c:axId val="34624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26176"/>
        <c:crosses val="autoZero"/>
        <c:auto val="1"/>
        <c:lblAlgn val="ctr"/>
        <c:lblOffset val="100"/>
        <c:noMultiLvlLbl val="0"/>
      </c:catAx>
      <c:valAx>
        <c:axId val="34626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4624640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989395433851041E-2"/>
          <c:y val="0.10219093201585094"/>
          <c:w val="0.89285632289594385"/>
          <c:h val="0.7805193762544386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966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PATHOLOGY!$Z$24:$Z$31</c:f>
                <c:numCache>
                  <c:formatCode>General</c:formatCode>
                  <c:ptCount val="8"/>
                  <c:pt idx="0">
                    <c:v>0.66999170807472586</c:v>
                  </c:pt>
                  <c:pt idx="1">
                    <c:v>1.1407625895488884</c:v>
                  </c:pt>
                  <c:pt idx="2">
                    <c:v>2</c:v>
                  </c:pt>
                  <c:pt idx="3">
                    <c:v>1.4999999999999998</c:v>
                  </c:pt>
                  <c:pt idx="4">
                    <c:v>0.42207375955323417</c:v>
                  </c:pt>
                  <c:pt idx="5">
                    <c:v>0.75</c:v>
                  </c:pt>
                  <c:pt idx="6">
                    <c:v>0.75</c:v>
                  </c:pt>
                  <c:pt idx="7">
                    <c:v>0.75</c:v>
                  </c:pt>
                </c:numCache>
              </c:numRef>
            </c:plus>
            <c:minus>
              <c:numRef>
                <c:f>PATHOLOGY!$Z$24:$Z$31</c:f>
                <c:numCache>
                  <c:formatCode>General</c:formatCode>
                  <c:ptCount val="8"/>
                  <c:pt idx="0">
                    <c:v>0.66999170807472586</c:v>
                  </c:pt>
                  <c:pt idx="1">
                    <c:v>1.1407625895488884</c:v>
                  </c:pt>
                  <c:pt idx="2">
                    <c:v>2</c:v>
                  </c:pt>
                  <c:pt idx="3">
                    <c:v>1.4999999999999998</c:v>
                  </c:pt>
                  <c:pt idx="4">
                    <c:v>0.42207375955323417</c:v>
                  </c:pt>
                  <c:pt idx="5">
                    <c:v>0.75</c:v>
                  </c:pt>
                  <c:pt idx="6">
                    <c:v>0.75</c:v>
                  </c:pt>
                  <c:pt idx="7">
                    <c:v>0.75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PATHOLOGY!$X$24:$X$29</c:f>
              <c:strCache>
                <c:ptCount val="6"/>
                <c:pt idx="0">
                  <c:v>Normal tongue tissue</c:v>
                </c:pt>
                <c:pt idx="1">
                  <c:v>Mucoepidermoid carcinoma </c:v>
                </c:pt>
                <c:pt idx="2">
                  <c:v>Adenoid cystic carcinoma </c:v>
                </c:pt>
                <c:pt idx="3">
                  <c:v>Basal cell carcinoma</c:v>
                </c:pt>
                <c:pt idx="4">
                  <c:v>Squamous cell carcinoma </c:v>
                </c:pt>
                <c:pt idx="5">
                  <c:v>Metastatic squamous</c:v>
                </c:pt>
              </c:strCache>
            </c:strRef>
          </c:cat>
          <c:val>
            <c:numRef>
              <c:f>PATHOLOGY!$Y$24:$Y$29</c:f>
              <c:numCache>
                <c:formatCode>General</c:formatCode>
                <c:ptCount val="6"/>
                <c:pt idx="0">
                  <c:v>5.4</c:v>
                </c:pt>
                <c:pt idx="1">
                  <c:v>4.875</c:v>
                </c:pt>
                <c:pt idx="2">
                  <c:v>4</c:v>
                </c:pt>
                <c:pt idx="3">
                  <c:v>2.5</c:v>
                </c:pt>
                <c:pt idx="4">
                  <c:v>2.3928571428571428</c:v>
                </c:pt>
                <c:pt idx="5">
                  <c:v>1.25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5254528"/>
        <c:axId val="85256064"/>
      </c:barChart>
      <c:catAx>
        <c:axId val="8525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256064"/>
        <c:crosses val="autoZero"/>
        <c:auto val="1"/>
        <c:lblAlgn val="ctr"/>
        <c:lblOffset val="100"/>
        <c:noMultiLvlLbl val="0"/>
      </c:catAx>
      <c:valAx>
        <c:axId val="85256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25452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0066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Sheet3!$S$2:$S$6</c:f>
                <c:numCache>
                  <c:formatCode>General</c:formatCode>
                  <c:ptCount val="5"/>
                  <c:pt idx="0">
                    <c:v>0.42244295459460718</c:v>
                  </c:pt>
                  <c:pt idx="1">
                    <c:v>0.25</c:v>
                  </c:pt>
                  <c:pt idx="2">
                    <c:v>0.56475425489415532</c:v>
                  </c:pt>
                  <c:pt idx="3">
                    <c:v>0.26693413061351928</c:v>
                  </c:pt>
                  <c:pt idx="4">
                    <c:v>0.28318451214660784</c:v>
                  </c:pt>
                </c:numCache>
              </c:numRef>
            </c:plus>
            <c:minus>
              <c:numRef>
                <c:f>Sheet3!$S$2:$S$6</c:f>
                <c:numCache>
                  <c:formatCode>General</c:formatCode>
                  <c:ptCount val="5"/>
                  <c:pt idx="0">
                    <c:v>0.42244295459460718</c:v>
                  </c:pt>
                  <c:pt idx="1">
                    <c:v>0.25</c:v>
                  </c:pt>
                  <c:pt idx="2">
                    <c:v>0.56475425489415532</c:v>
                  </c:pt>
                  <c:pt idx="3">
                    <c:v>0.26693413061351928</c:v>
                  </c:pt>
                  <c:pt idx="4">
                    <c:v>0.28318451214660784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Sheet3!$R$2:$R$6</c:f>
              <c:numCache>
                <c:formatCode>General</c:formatCode>
                <c:ptCount val="5"/>
                <c:pt idx="0">
                  <c:v>5.0476190476190474</c:v>
                </c:pt>
                <c:pt idx="1">
                  <c:v>2.25</c:v>
                </c:pt>
                <c:pt idx="2">
                  <c:v>2.2000000000000002</c:v>
                </c:pt>
                <c:pt idx="3">
                  <c:v>1.6507936507936507</c:v>
                </c:pt>
                <c:pt idx="4">
                  <c:v>1.7884615384615385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5329792"/>
        <c:axId val="85331328"/>
      </c:barChart>
      <c:catAx>
        <c:axId val="8532979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31328"/>
        <c:crosses val="autoZero"/>
        <c:auto val="1"/>
        <c:lblAlgn val="ctr"/>
        <c:lblOffset val="100"/>
        <c:noMultiLvlLbl val="0"/>
      </c:catAx>
      <c:valAx>
        <c:axId val="85331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32979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458223972003499E-2"/>
          <c:y val="6.548592884222805E-2"/>
          <c:w val="0.9080973315835521"/>
          <c:h val="0.823729221347331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age!$Q$2</c:f>
              <c:strCache>
                <c:ptCount val="1"/>
                <c:pt idx="0">
                  <c:v>Normal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age!$T$2:$U$2</c:f>
                <c:numCache>
                  <c:formatCode>General</c:formatCode>
                  <c:ptCount val="2"/>
                  <c:pt idx="0">
                    <c:v>0.63636363636363646</c:v>
                  </c:pt>
                  <c:pt idx="1">
                    <c:v>0.5587684871413402</c:v>
                  </c:pt>
                </c:numCache>
              </c:numRef>
            </c:plus>
            <c:minus>
              <c:numRef>
                <c:f>age!$T$2:$U$2</c:f>
                <c:numCache>
                  <c:formatCode>General</c:formatCode>
                  <c:ptCount val="2"/>
                  <c:pt idx="0">
                    <c:v>0.63636363636363646</c:v>
                  </c:pt>
                  <c:pt idx="1">
                    <c:v>0.5587684871413402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age!$R$1:$S$1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age!$R$2:$S$2</c:f>
              <c:numCache>
                <c:formatCode>General</c:formatCode>
                <c:ptCount val="2"/>
                <c:pt idx="0">
                  <c:v>5.3636363636363633</c:v>
                </c:pt>
                <c:pt idx="1">
                  <c:v>4.7</c:v>
                </c:pt>
              </c:numCache>
            </c:numRef>
          </c:val>
        </c:ser>
        <c:ser>
          <c:idx val="1"/>
          <c:order val="1"/>
          <c:tx>
            <c:strRef>
              <c:f>age!$Q$3</c:f>
              <c:strCache>
                <c:ptCount val="1"/>
                <c:pt idx="0">
                  <c:v>Malignant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age!$T$3:$U$3</c:f>
                <c:numCache>
                  <c:formatCode>General</c:formatCode>
                  <c:ptCount val="2"/>
                  <c:pt idx="0">
                    <c:v>0.21106751277611377</c:v>
                  </c:pt>
                  <c:pt idx="1">
                    <c:v>0.33704976902666373</c:v>
                  </c:pt>
                </c:numCache>
              </c:numRef>
            </c:plus>
            <c:minus>
              <c:numRef>
                <c:f>age!$T$3:$U$3</c:f>
                <c:numCache>
                  <c:formatCode>General</c:formatCode>
                  <c:ptCount val="2"/>
                  <c:pt idx="0">
                    <c:v>0.21106751277611377</c:v>
                  </c:pt>
                  <c:pt idx="1">
                    <c:v>0.33704976902666373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age!$R$1:$S$1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age!$R$3:$S$3</c:f>
              <c:numCache>
                <c:formatCode>General</c:formatCode>
                <c:ptCount val="2"/>
                <c:pt idx="0">
                  <c:v>1.64</c:v>
                </c:pt>
                <c:pt idx="1">
                  <c:v>2.2051282051282053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overlap val="1"/>
        <c:axId val="85399424"/>
        <c:axId val="85400960"/>
      </c:barChart>
      <c:catAx>
        <c:axId val="8539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400960"/>
        <c:crosses val="autoZero"/>
        <c:auto val="1"/>
        <c:lblAlgn val="ctr"/>
        <c:lblOffset val="100"/>
        <c:noMultiLvlLbl val="0"/>
      </c:catAx>
      <c:valAx>
        <c:axId val="85400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399424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53148250218722659"/>
          <c:y val="6.041885389326334E-2"/>
          <c:w val="0.42870144356955375"/>
          <c:h val="0.138655220180810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0.72708</cdr:x>
      <cdr:y>0.46354</cdr:y>
    </cdr:from>
    <cdr:to>
      <cdr:x>0.76875</cdr:x>
      <cdr:y>0.5191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24225" y="1271588"/>
          <a:ext cx="1905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0.30676</cdr:x>
      <cdr:y>0.49862</cdr:y>
    </cdr:from>
    <cdr:to>
      <cdr:x>0.37561</cdr:x>
      <cdr:y>0.56529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02488" y="1367821"/>
          <a:ext cx="314793" cy="182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*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0.48559</cdr:x>
      <cdr:y>0.44762</cdr:y>
    </cdr:from>
    <cdr:to>
      <cdr:x>0.55444</cdr:x>
      <cdr:y>0.51429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20124" y="1227913"/>
          <a:ext cx="314783" cy="1828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*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0.66972</cdr:x>
      <cdr:y>0.5875</cdr:y>
    </cdr:from>
    <cdr:to>
      <cdr:x>0.73857</cdr:x>
      <cdr:y>0.65416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061945" y="1611639"/>
          <a:ext cx="314782" cy="1828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*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0.85311</cdr:x>
      <cdr:y>0.54616</cdr:y>
    </cdr:from>
    <cdr:to>
      <cdr:x>0.92196</cdr:x>
      <cdr:y>0.61283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900434" y="1498238"/>
          <a:ext cx="314782" cy="1828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*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87069-FEEE-4D43-A622-897E9EE8B68F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3C1F0-FFFC-4777-951C-106BC359D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C9501-2303-4C3B-90EB-190D4559A2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81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C9501-2303-4C3B-90EB-190D4559A2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C9501-2303-4C3B-90EB-190D4559A2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44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C9501-2303-4C3B-90EB-190D4559A2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0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0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0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1154290"/>
            <a:ext cx="831354" cy="183670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1154290"/>
            <a:ext cx="2410122" cy="183670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8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5768622"/>
            <a:ext cx="1620738" cy="137526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5768622"/>
            <a:ext cx="1620739" cy="137526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9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3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7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8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7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57D2F-FD5C-4C05-992C-BCF406992A0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A12B2-8B22-492C-9203-3F2AF55A4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2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tiff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chart" Target="../charts/chart1.xml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426768" y="893092"/>
            <a:ext cx="1402505" cy="1603730"/>
            <a:chOff x="1498451" y="773817"/>
            <a:chExt cx="1204839" cy="135811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02"/>
            <a:stretch/>
          </p:blipFill>
          <p:spPr>
            <a:xfrm>
              <a:off x="1498451" y="962194"/>
              <a:ext cx="1204839" cy="11697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1812024" y="773817"/>
              <a:ext cx="548640" cy="1846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Normal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902705" y="883791"/>
            <a:ext cx="1442285" cy="1612835"/>
            <a:chOff x="2745312" y="766107"/>
            <a:chExt cx="1239013" cy="136582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5312" y="962195"/>
              <a:ext cx="1239013" cy="11697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4" name="TextBox 43"/>
            <p:cNvSpPr txBox="1"/>
            <p:nvPr/>
          </p:nvSpPr>
          <p:spPr>
            <a:xfrm>
              <a:off x="3082444" y="766107"/>
              <a:ext cx="731520" cy="1846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Mandible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417495" y="889101"/>
            <a:ext cx="1455648" cy="1607148"/>
            <a:chOff x="4037229" y="760689"/>
            <a:chExt cx="1250492" cy="136100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7229" y="949333"/>
              <a:ext cx="1250492" cy="11723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4341780" y="760689"/>
              <a:ext cx="731520" cy="1846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Palate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953794" y="894632"/>
            <a:ext cx="1426129" cy="1593873"/>
            <a:chOff x="5317043" y="778283"/>
            <a:chExt cx="1225134" cy="134976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7043" y="956480"/>
              <a:ext cx="1225134" cy="11715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5630212" y="778283"/>
              <a:ext cx="731520" cy="1846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Gingiva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21577" y="2530791"/>
            <a:ext cx="1409500" cy="1653188"/>
            <a:chOff x="1534463" y="2060630"/>
            <a:chExt cx="1210848" cy="1399994"/>
          </a:xfrm>
        </p:grpSpPr>
        <p:sp>
          <p:nvSpPr>
            <p:cNvPr id="13" name="TextBox 12"/>
            <p:cNvSpPr txBox="1"/>
            <p:nvPr/>
          </p:nvSpPr>
          <p:spPr>
            <a:xfrm>
              <a:off x="1797438" y="2060630"/>
              <a:ext cx="764084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Cheek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4463" y="2307511"/>
              <a:ext cx="1210848" cy="11531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53" name="Group 52"/>
          <p:cNvGrpSpPr/>
          <p:nvPr/>
        </p:nvGrpSpPr>
        <p:grpSpPr>
          <a:xfrm>
            <a:off x="1905789" y="2522644"/>
            <a:ext cx="1440894" cy="1664186"/>
            <a:chOff x="2782132" y="2057668"/>
            <a:chExt cx="1237818" cy="140930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2132" y="2305269"/>
              <a:ext cx="1237818" cy="116170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2941776" y="2057668"/>
              <a:ext cx="764084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Lip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422437" y="2525726"/>
            <a:ext cx="1480932" cy="1660102"/>
            <a:chOff x="4041998" y="2044700"/>
            <a:chExt cx="1272213" cy="140584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1998" y="2280208"/>
              <a:ext cx="1250492" cy="11703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4125492" y="2044700"/>
              <a:ext cx="1188719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Parotid gland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953794" y="2526937"/>
            <a:ext cx="1426129" cy="1654092"/>
            <a:chOff x="5336561" y="2053515"/>
            <a:chExt cx="1225134" cy="14007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6561" y="2287997"/>
              <a:ext cx="1225134" cy="11662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5392831" y="2053515"/>
              <a:ext cx="1097280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Tongue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55832" y="4188866"/>
            <a:ext cx="1426318" cy="1677416"/>
            <a:chOff x="1487904" y="3503679"/>
            <a:chExt cx="1225296" cy="142051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28"/>
            <a:stretch/>
          </p:blipFill>
          <p:spPr>
            <a:xfrm>
              <a:off x="1487904" y="3744448"/>
              <a:ext cx="1225296" cy="117974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1603835" y="3503679"/>
              <a:ext cx="1097280" cy="471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Lymph node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654817" y="4187462"/>
            <a:ext cx="1412793" cy="1674953"/>
            <a:chOff x="2809136" y="3330175"/>
            <a:chExt cx="1213677" cy="141842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9136" y="3577512"/>
              <a:ext cx="1213677" cy="11710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2836536" y="3330175"/>
              <a:ext cx="1097280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Larynx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47949" y="4192634"/>
            <a:ext cx="1414526" cy="1669742"/>
            <a:chOff x="4104664" y="3520518"/>
            <a:chExt cx="1215166" cy="141401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3123" r="387" b="5322"/>
            <a:stretch/>
          </p:blipFill>
          <p:spPr>
            <a:xfrm>
              <a:off x="4104664" y="3759277"/>
              <a:ext cx="1215166" cy="11752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1" name="TextBox 50"/>
            <p:cNvSpPr txBox="1"/>
            <p:nvPr/>
          </p:nvSpPr>
          <p:spPr>
            <a:xfrm>
              <a:off x="4159424" y="3520518"/>
              <a:ext cx="1097280" cy="28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88" b="1" dirty="0">
                  <a:latin typeface="Arial" panose="020B0604020202020204" pitchFamily="34" charset="0"/>
                  <a:cs typeface="Arial" panose="020B0604020202020204" pitchFamily="34" charset="0"/>
                </a:rPr>
                <a:t>Nose</a:t>
              </a: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2314" y="664784"/>
            <a:ext cx="416083" cy="33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8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785691" y="6931515"/>
            <a:ext cx="4945306" cy="2008594"/>
            <a:chOff x="-19053" y="-112090"/>
            <a:chExt cx="4964911" cy="1593565"/>
          </a:xfrm>
        </p:grpSpPr>
        <p:sp>
          <p:nvSpPr>
            <p:cNvPr id="63" name="TextBox 2"/>
            <p:cNvSpPr txBox="1"/>
            <p:nvPr/>
          </p:nvSpPr>
          <p:spPr>
            <a:xfrm>
              <a:off x="294499" y="81633"/>
              <a:ext cx="1133475" cy="18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Normal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208149" y="-112090"/>
              <a:ext cx="1737709" cy="334483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Moderately</a:t>
              </a:r>
            </a:p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differentiated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613937" y="38123"/>
              <a:ext cx="1656066" cy="2667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Well differentiated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053" y="287079"/>
              <a:ext cx="1581150" cy="11906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7414" y="276447"/>
              <a:ext cx="1613535" cy="12050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4833" y="280596"/>
              <a:ext cx="1593850" cy="119710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69" name="Group 68"/>
          <p:cNvGrpSpPr/>
          <p:nvPr/>
        </p:nvGrpSpPr>
        <p:grpSpPr>
          <a:xfrm>
            <a:off x="1677716" y="9076426"/>
            <a:ext cx="3511127" cy="1754628"/>
            <a:chOff x="-35789" y="-14883"/>
            <a:chExt cx="3383526" cy="1469692"/>
          </a:xfrm>
        </p:grpSpPr>
        <p:sp>
          <p:nvSpPr>
            <p:cNvPr id="70" name="Rectangle 69"/>
            <p:cNvSpPr/>
            <p:nvPr/>
          </p:nvSpPr>
          <p:spPr>
            <a:xfrm>
              <a:off x="-35789" y="-14883"/>
              <a:ext cx="1765005" cy="33009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Poorly differentiated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3917"/>
              <a:ext cx="1607820" cy="12109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33" r="4615"/>
            <a:stretch/>
          </p:blipFill>
          <p:spPr>
            <a:xfrm>
              <a:off x="1705783" y="232810"/>
              <a:ext cx="1586865" cy="12219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3" name="Rectangle 72"/>
            <p:cNvSpPr/>
            <p:nvPr/>
          </p:nvSpPr>
          <p:spPr>
            <a:xfrm>
              <a:off x="1750239" y="-8154"/>
              <a:ext cx="1597498" cy="28081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Undifferentiated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49566" y="6678604"/>
            <a:ext cx="324128" cy="259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8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n-US" sz="108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66" y="182942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1: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59828" y="774480"/>
            <a:ext cx="324128" cy="259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8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501643" y="1034231"/>
            <a:ext cx="1712784" cy="1667163"/>
            <a:chOff x="3124368" y="1494866"/>
            <a:chExt cx="1645077" cy="1441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88" t="-392" r="2359" b="392"/>
            <a:stretch/>
          </p:blipFill>
          <p:spPr>
            <a:xfrm>
              <a:off x="3124368" y="1679389"/>
              <a:ext cx="1645077" cy="12569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TextBox 2"/>
            <p:cNvSpPr txBox="1"/>
            <p:nvPr/>
          </p:nvSpPr>
          <p:spPr>
            <a:xfrm>
              <a:off x="3418730" y="1494866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I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80972" y="1049575"/>
            <a:ext cx="1867428" cy="1651819"/>
            <a:chOff x="4852333" y="1500108"/>
            <a:chExt cx="1669462" cy="14362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24" t="11105" r="1093" b="1556"/>
            <a:stretch/>
          </p:blipFill>
          <p:spPr>
            <a:xfrm>
              <a:off x="4852333" y="1682988"/>
              <a:ext cx="1669462" cy="12533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TextBox 2"/>
            <p:cNvSpPr txBox="1"/>
            <p:nvPr/>
          </p:nvSpPr>
          <p:spPr>
            <a:xfrm>
              <a:off x="5149743" y="1500108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II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90352" y="2892879"/>
            <a:ext cx="1944883" cy="1661270"/>
            <a:chOff x="2326556" y="3198945"/>
            <a:chExt cx="1667103" cy="147474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7"/>
            <a:stretch/>
          </p:blipFill>
          <p:spPr>
            <a:xfrm>
              <a:off x="2326556" y="3381825"/>
              <a:ext cx="1667103" cy="12918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TextBox 2"/>
            <p:cNvSpPr txBox="1"/>
            <p:nvPr/>
          </p:nvSpPr>
          <p:spPr>
            <a:xfrm>
              <a:off x="2693639" y="3198945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III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9452" y="2939443"/>
            <a:ext cx="1692234" cy="1614706"/>
            <a:chOff x="4123248" y="3198945"/>
            <a:chExt cx="1647721" cy="14747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248" y="3381825"/>
              <a:ext cx="1647721" cy="12918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2"/>
            <p:cNvSpPr txBox="1"/>
            <p:nvPr/>
          </p:nvSpPr>
          <p:spPr>
            <a:xfrm>
              <a:off x="4418370" y="3198945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IV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3321" y="995052"/>
            <a:ext cx="1741777" cy="1706343"/>
            <a:chOff x="1488565" y="1500108"/>
            <a:chExt cx="1584387" cy="1436207"/>
          </a:xfrm>
        </p:grpSpPr>
        <p:sp>
          <p:nvSpPr>
            <p:cNvPr id="15" name="TextBox 2"/>
            <p:cNvSpPr txBox="1"/>
            <p:nvPr/>
          </p:nvSpPr>
          <p:spPr>
            <a:xfrm>
              <a:off x="1638968" y="1500108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Normal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8565" y="1674898"/>
              <a:ext cx="1584387" cy="12614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37" name="Group 36"/>
          <p:cNvGrpSpPr/>
          <p:nvPr/>
        </p:nvGrpSpPr>
        <p:grpSpPr>
          <a:xfrm>
            <a:off x="911273" y="5799260"/>
            <a:ext cx="2429401" cy="1990421"/>
            <a:chOff x="2126302" y="1141162"/>
            <a:chExt cx="1854641" cy="1662887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6302" y="1327468"/>
              <a:ext cx="1854641" cy="14765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0" name="TextBox 2"/>
            <p:cNvSpPr txBox="1"/>
            <p:nvPr/>
          </p:nvSpPr>
          <p:spPr>
            <a:xfrm>
              <a:off x="2483798" y="1141162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Normal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564304" y="5799260"/>
            <a:ext cx="2429401" cy="1989744"/>
            <a:chOff x="4042021" y="1141727"/>
            <a:chExt cx="1854641" cy="1662322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2021" y="1327468"/>
              <a:ext cx="1854641" cy="14765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3" name="TextBox 2"/>
            <p:cNvSpPr txBox="1"/>
            <p:nvPr/>
          </p:nvSpPr>
          <p:spPr>
            <a:xfrm>
              <a:off x="4401117" y="1141727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Grade I 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85220" y="7965352"/>
            <a:ext cx="2429401" cy="2010365"/>
            <a:chOff x="2123102" y="2855697"/>
            <a:chExt cx="1854641" cy="1679549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102" y="3038577"/>
              <a:ext cx="1854641" cy="149666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6" name="TextBox 2"/>
            <p:cNvSpPr txBox="1"/>
            <p:nvPr/>
          </p:nvSpPr>
          <p:spPr>
            <a:xfrm>
              <a:off x="2483798" y="2855697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Grade II 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539512" y="7967663"/>
            <a:ext cx="2433593" cy="2004586"/>
            <a:chOff x="4038821" y="2860525"/>
            <a:chExt cx="1857841" cy="1674721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821" y="3038576"/>
              <a:ext cx="1857841" cy="14966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9" name="TextBox 2"/>
            <p:cNvSpPr txBox="1"/>
            <p:nvPr/>
          </p:nvSpPr>
          <p:spPr>
            <a:xfrm>
              <a:off x="4401117" y="2860525"/>
              <a:ext cx="1133247" cy="1828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88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Grade III </a:t>
              </a:r>
              <a:endParaRPr lang="en-US" sz="1088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19235" y="5374339"/>
            <a:ext cx="324128" cy="259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8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88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8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566" y="182942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2: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0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86768" y="1052272"/>
            <a:ext cx="6498103" cy="8286553"/>
            <a:chOff x="1116944" y="1073666"/>
            <a:chExt cx="5455469" cy="7014308"/>
          </a:xfrm>
        </p:grpSpPr>
        <p:sp>
          <p:nvSpPr>
            <p:cNvPr id="7" name="Text Box 52"/>
            <p:cNvSpPr txBox="1"/>
            <p:nvPr/>
          </p:nvSpPr>
          <p:spPr>
            <a:xfrm>
              <a:off x="2174990" y="7820159"/>
              <a:ext cx="548640" cy="1828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725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Normal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 Box 53"/>
            <p:cNvSpPr txBox="1"/>
            <p:nvPr/>
          </p:nvSpPr>
          <p:spPr>
            <a:xfrm>
              <a:off x="2623105" y="7821340"/>
              <a:ext cx="914400" cy="1828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b="1" dirty="0" err="1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Inflam</a:t>
              </a:r>
              <a:endPara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</a:t>
              </a:r>
              <a:r>
                <a:rPr lang="en-US" sz="1100" b="1" dirty="0" err="1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mation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 Box 54"/>
            <p:cNvSpPr txBox="1"/>
            <p:nvPr/>
          </p:nvSpPr>
          <p:spPr>
            <a:xfrm>
              <a:off x="3328648" y="7841288"/>
              <a:ext cx="822960" cy="17526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Hyperplasia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 Box 56"/>
            <p:cNvSpPr txBox="1"/>
            <p:nvPr/>
          </p:nvSpPr>
          <p:spPr>
            <a:xfrm>
              <a:off x="4599723" y="7856804"/>
              <a:ext cx="457200" cy="1828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CAT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 Box 57"/>
            <p:cNvSpPr txBox="1"/>
            <p:nvPr/>
          </p:nvSpPr>
          <p:spPr>
            <a:xfrm>
              <a:off x="5047838" y="7849849"/>
              <a:ext cx="731520" cy="2381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Malignant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 Box 58"/>
            <p:cNvSpPr txBox="1"/>
            <p:nvPr/>
          </p:nvSpPr>
          <p:spPr>
            <a:xfrm>
              <a:off x="5749453" y="7829181"/>
              <a:ext cx="822960" cy="2381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Metastatic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51833" y="5583600"/>
              <a:ext cx="284232" cy="2011680"/>
            </a:xfrm>
            <a:prstGeom prst="rect">
              <a:avLst/>
            </a:prstGeom>
          </p:spPr>
          <p:txBody>
            <a:bodyPr vert="vert270" wrap="square" lIns="0" tIns="0" rIns="0" bIns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Composite score of NGAL expression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41670" y="4856253"/>
              <a:ext cx="284232" cy="234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</a:p>
          </p:txBody>
        </p:sp>
        <p:graphicFrame>
          <p:nvGraphicFramePr>
            <p:cNvPr id="17" name="Chart 16"/>
            <p:cNvGraphicFramePr>
              <a:graphicFrameLocks/>
            </p:cNvGraphicFramePr>
            <p:nvPr>
              <p:extLst/>
            </p:nvPr>
          </p:nvGraphicFramePr>
          <p:xfrm>
            <a:off x="1894612" y="5061301"/>
            <a:ext cx="4552950" cy="28241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8" name="Text Box 54"/>
            <p:cNvSpPr txBox="1"/>
            <p:nvPr/>
          </p:nvSpPr>
          <p:spPr>
            <a:xfrm>
              <a:off x="4142523" y="7848043"/>
              <a:ext cx="457200" cy="17526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en-US" sz="11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Benign</a:t>
              </a:r>
              <a:endPara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336590" y="6450941"/>
              <a:ext cx="96865" cy="221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37372" y="6908247"/>
              <a:ext cx="96865" cy="221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684263" y="1419545"/>
              <a:ext cx="1325880" cy="1517109"/>
              <a:chOff x="2656019" y="1419545"/>
              <a:chExt cx="1325880" cy="1517109"/>
            </a:xfrm>
          </p:grpSpPr>
          <p:sp>
            <p:nvSpPr>
              <p:cNvPr id="27" name="Text Box 53"/>
              <p:cNvSpPr txBox="1"/>
              <p:nvPr/>
            </p:nvSpPr>
            <p:spPr>
              <a:xfrm>
                <a:off x="2656019" y="1419545"/>
                <a:ext cx="1325880" cy="18288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Inflammation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22516" y="1630729"/>
                <a:ext cx="1192887" cy="13059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4007040" y="1423885"/>
              <a:ext cx="1209829" cy="1512769"/>
              <a:chOff x="3985146" y="1423885"/>
              <a:chExt cx="1209829" cy="1512769"/>
            </a:xfrm>
          </p:grpSpPr>
          <p:sp>
            <p:nvSpPr>
              <p:cNvPr id="28" name="Text Box 54"/>
              <p:cNvSpPr txBox="1"/>
              <p:nvPr/>
            </p:nvSpPr>
            <p:spPr>
              <a:xfrm>
                <a:off x="4116853" y="1423885"/>
                <a:ext cx="1005840" cy="17526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Hyperplasia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5146" y="1630729"/>
                <a:ext cx="1209829" cy="13059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5285704" y="1421350"/>
              <a:ext cx="1237939" cy="1515303"/>
              <a:chOff x="5250162" y="1421350"/>
              <a:chExt cx="1237939" cy="1515303"/>
            </a:xfrm>
          </p:grpSpPr>
          <p:sp>
            <p:nvSpPr>
              <p:cNvPr id="29" name="Text Box 54"/>
              <p:cNvSpPr txBox="1"/>
              <p:nvPr/>
            </p:nvSpPr>
            <p:spPr>
              <a:xfrm>
                <a:off x="5486220" y="1421350"/>
                <a:ext cx="731520" cy="17526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Benign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50162" y="1630728"/>
                <a:ext cx="1237939" cy="13059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4721782" y="3011921"/>
              <a:ext cx="1230932" cy="1570418"/>
              <a:chOff x="1487904" y="3483776"/>
              <a:chExt cx="1230932" cy="1570418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328"/>
              <a:stretch/>
            </p:blipFill>
            <p:spPr>
              <a:xfrm>
                <a:off x="1487904" y="3738096"/>
                <a:ext cx="1230932" cy="131609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573357" y="3483776"/>
                <a:ext cx="1097280" cy="221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Metastatic 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459887" y="3059509"/>
              <a:ext cx="1203382" cy="1522829"/>
              <a:chOff x="3504337" y="3059509"/>
              <a:chExt cx="1203382" cy="1522829"/>
            </a:xfrm>
          </p:grpSpPr>
          <p:sp>
            <p:nvSpPr>
              <p:cNvPr id="26" name="Text Box 57"/>
              <p:cNvSpPr txBox="1"/>
              <p:nvPr/>
            </p:nvSpPr>
            <p:spPr>
              <a:xfrm>
                <a:off x="3778665" y="3059509"/>
                <a:ext cx="731520" cy="2381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Malignant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459"/>
              <a:stretch/>
            </p:blipFill>
            <p:spPr>
              <a:xfrm>
                <a:off x="3504337" y="3270247"/>
                <a:ext cx="1203382" cy="131209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37" name="Group 36"/>
            <p:cNvGrpSpPr/>
            <p:nvPr/>
          </p:nvGrpSpPr>
          <p:grpSpPr>
            <a:xfrm>
              <a:off x="2206715" y="3016481"/>
              <a:ext cx="1192604" cy="1565858"/>
              <a:chOff x="2206715" y="3016481"/>
              <a:chExt cx="1192604" cy="156585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6715" y="3262963"/>
                <a:ext cx="1192604" cy="13193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2562502" y="3016481"/>
                <a:ext cx="399971" cy="2214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CAT</a:t>
                </a:r>
                <a:endParaRPr lang="en-US" sz="1100" b="1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425903" y="1420486"/>
              <a:ext cx="1389056" cy="1516166"/>
              <a:chOff x="1412255" y="1420486"/>
              <a:chExt cx="1389056" cy="1516166"/>
            </a:xfrm>
          </p:grpSpPr>
          <p:sp>
            <p:nvSpPr>
              <p:cNvPr id="30" name="Text Box 53"/>
              <p:cNvSpPr txBox="1"/>
              <p:nvPr/>
            </p:nvSpPr>
            <p:spPr>
              <a:xfrm>
                <a:off x="1475431" y="1420486"/>
                <a:ext cx="1325880" cy="18288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Normal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2255" y="1630727"/>
                <a:ext cx="1257154" cy="13059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1116944" y="1073666"/>
              <a:ext cx="284232" cy="234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</a:p>
          </p:txBody>
        </p:sp>
      </p:grpSp>
      <p:sp>
        <p:nvSpPr>
          <p:cNvPr id="40" name="Rectangle 39"/>
          <p:cNvSpPr/>
          <p:nvPr/>
        </p:nvSpPr>
        <p:spPr>
          <a:xfrm>
            <a:off x="49566" y="182942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3: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08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03238" y="872792"/>
            <a:ext cx="6474512" cy="7606693"/>
            <a:chOff x="1117307" y="1274383"/>
            <a:chExt cx="5421821" cy="6280885"/>
          </a:xfrm>
        </p:grpSpPr>
        <p:grpSp>
          <p:nvGrpSpPr>
            <p:cNvPr id="15" name="Group 14"/>
            <p:cNvGrpSpPr/>
            <p:nvPr/>
          </p:nvGrpSpPr>
          <p:grpSpPr>
            <a:xfrm>
              <a:off x="1535885" y="5126393"/>
              <a:ext cx="4640990" cy="2428875"/>
              <a:chOff x="1543062" y="1695027"/>
              <a:chExt cx="4640990" cy="2428875"/>
            </a:xfrm>
          </p:grpSpPr>
          <p:graphicFrame>
            <p:nvGraphicFramePr>
              <p:cNvPr id="3" name="Chart 2"/>
              <p:cNvGraphicFramePr/>
              <p:nvPr>
                <p:extLst/>
              </p:nvPr>
            </p:nvGraphicFramePr>
            <p:xfrm>
              <a:off x="1697777" y="1695027"/>
              <a:ext cx="4486275" cy="24288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" name="TextBox 3"/>
              <p:cNvSpPr txBox="1"/>
              <p:nvPr/>
            </p:nvSpPr>
            <p:spPr>
              <a:xfrm>
                <a:off x="4994446" y="2879456"/>
                <a:ext cx="274320" cy="1828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100" dirty="0">
                    <a:solidFill>
                      <a:srgbClr val="0D0D0D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</a:t>
                </a:r>
                <a:endParaRPr lang="en-US" sz="11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4339761" y="2560051"/>
                <a:ext cx="182880" cy="1879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100" dirty="0">
                    <a:solidFill>
                      <a:srgbClr val="0D0D0D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</a:t>
                </a:r>
                <a:endParaRPr lang="en-US" sz="11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4"/>
              <p:cNvSpPr txBox="1"/>
              <p:nvPr/>
            </p:nvSpPr>
            <p:spPr>
              <a:xfrm>
                <a:off x="5660369" y="3135361"/>
                <a:ext cx="257175" cy="1828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100" dirty="0">
                    <a:solidFill>
                      <a:srgbClr val="0D0D0D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</a:t>
                </a:r>
                <a:endParaRPr lang="en-US" sz="11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 Box 76"/>
              <p:cNvSpPr txBox="1"/>
              <p:nvPr/>
            </p:nvSpPr>
            <p:spPr>
              <a:xfrm>
                <a:off x="2150146" y="3873814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NT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 Box 78"/>
              <p:cNvSpPr txBox="1"/>
              <p:nvPr/>
            </p:nvSpPr>
            <p:spPr>
              <a:xfrm>
                <a:off x="2797846" y="3854764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MEC</a:t>
                </a:r>
                <a:endParaRPr lang="en-US" sz="11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 Box 79"/>
              <p:cNvSpPr txBox="1"/>
              <p:nvPr/>
            </p:nvSpPr>
            <p:spPr>
              <a:xfrm>
                <a:off x="3483011" y="3854764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ACC</a:t>
                </a:r>
                <a:endParaRPr lang="en-US" sz="110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 Box 80"/>
              <p:cNvSpPr txBox="1"/>
              <p:nvPr/>
            </p:nvSpPr>
            <p:spPr>
              <a:xfrm>
                <a:off x="4169446" y="3845239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BCC</a:t>
                </a:r>
                <a:endParaRPr lang="en-US" sz="110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 Box 81"/>
              <p:cNvSpPr txBox="1"/>
              <p:nvPr/>
            </p:nvSpPr>
            <p:spPr>
              <a:xfrm>
                <a:off x="4826671" y="3845239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SCC</a:t>
                </a:r>
                <a:endParaRPr lang="en-US" sz="110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 Box 82"/>
              <p:cNvSpPr txBox="1"/>
              <p:nvPr/>
            </p:nvSpPr>
            <p:spPr>
              <a:xfrm>
                <a:off x="5474371" y="3845239"/>
                <a:ext cx="640080" cy="2476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82918" tIns="41459" rIns="82918" bIns="4145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725"/>
                  </a:spcAft>
                </a:pPr>
                <a:r>
                  <a:rPr lang="en-US" sz="1100" b="1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MSCC</a:t>
                </a:r>
                <a:endParaRPr lang="en-US" sz="110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543062" y="1862134"/>
                <a:ext cx="373350" cy="2011680"/>
              </a:xfrm>
              <a:prstGeom prst="rect">
                <a:avLst/>
              </a:prstGeom>
            </p:spPr>
            <p:txBody>
              <a:bodyPr vert="vert270" wrap="square" lIns="0" tIns="0" rIns="0" bIns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Composite score of NGAL expression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136307" y="5153410"/>
              <a:ext cx="283509" cy="22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7666" y="1753656"/>
              <a:ext cx="1672656" cy="13016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8133" y="1753656"/>
              <a:ext cx="1590995" cy="129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2513" y="3443263"/>
              <a:ext cx="1722624" cy="12919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38"/>
            <a:stretch/>
          </p:blipFill>
          <p:spPr>
            <a:xfrm>
              <a:off x="3207666" y="3442775"/>
              <a:ext cx="1677276" cy="129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24"/>
            <a:stretch/>
          </p:blipFill>
          <p:spPr>
            <a:xfrm>
              <a:off x="4947471" y="3442775"/>
              <a:ext cx="1586730" cy="129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2513" y="1753656"/>
              <a:ext cx="1720450" cy="13016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1917585" y="1503180"/>
              <a:ext cx="731520" cy="47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Normal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814913" y="1503102"/>
              <a:ext cx="548640" cy="2884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MEC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507460" y="1503437"/>
              <a:ext cx="548640" cy="2884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10687" y="3194846"/>
              <a:ext cx="548640" cy="2884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BCC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50492" y="3189948"/>
              <a:ext cx="548640" cy="2884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SCC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420796" y="3199723"/>
              <a:ext cx="640080" cy="4751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MSCC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17307" y="1274383"/>
              <a:ext cx="283509" cy="22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49566" y="182942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4: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1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32509" y="924041"/>
            <a:ext cx="6096000" cy="8699280"/>
            <a:chOff x="1403323" y="1199203"/>
            <a:chExt cx="5155666" cy="6127438"/>
          </a:xfrm>
        </p:grpSpPr>
        <p:grpSp>
          <p:nvGrpSpPr>
            <p:cNvPr id="26" name="Group 25"/>
            <p:cNvGrpSpPr/>
            <p:nvPr/>
          </p:nvGrpSpPr>
          <p:grpSpPr>
            <a:xfrm>
              <a:off x="1403323" y="4266597"/>
              <a:ext cx="5087618" cy="3060044"/>
              <a:chOff x="1403323" y="4266597"/>
              <a:chExt cx="5087618" cy="306004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403323" y="4266597"/>
                <a:ext cx="286331" cy="195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B.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1757225" y="4378067"/>
                <a:ext cx="4733716" cy="2948574"/>
                <a:chOff x="1757225" y="4378067"/>
                <a:chExt cx="4733716" cy="2948574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1757225" y="4671822"/>
                  <a:ext cx="143165" cy="2011680"/>
                </a:xfrm>
                <a:prstGeom prst="rect">
                  <a:avLst/>
                </a:prstGeom>
              </p:spPr>
              <p:txBody>
                <a:bodyPr vert="vert270" wrap="square" lIns="0" tIns="0" rIns="0" bIns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Composite score of NGAL expression</a:t>
                  </a:r>
                </a:p>
              </p:txBody>
            </p:sp>
            <p:graphicFrame>
              <p:nvGraphicFramePr>
                <p:cNvPr id="14" name="Chart 1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77809140"/>
                    </p:ext>
                  </p:extLst>
                </p:nvPr>
              </p:nvGraphicFramePr>
              <p:xfrm>
                <a:off x="1918941" y="4378067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15" name="TextBox 14"/>
                <p:cNvSpPr txBox="1"/>
                <p:nvPr/>
              </p:nvSpPr>
              <p:spPr>
                <a:xfrm>
                  <a:off x="2268428" y="7039644"/>
                  <a:ext cx="731520" cy="1842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999948" y="7006637"/>
                  <a:ext cx="914400" cy="303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Malignant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0-30 yr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820949" y="7023141"/>
                  <a:ext cx="914400" cy="303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Malignant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30-45 yr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645868" y="7006636"/>
                  <a:ext cx="925033" cy="303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Malignant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45-60 yr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5540788" y="7014888"/>
                  <a:ext cx="925033" cy="303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Malignant</a:t>
                  </a:r>
                </a:p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60-100 yr</a:t>
                  </a:r>
                </a:p>
              </p:txBody>
            </p:sp>
          </p:grpSp>
        </p:grpSp>
        <p:grpSp>
          <p:nvGrpSpPr>
            <p:cNvPr id="25" name="Group 24"/>
            <p:cNvGrpSpPr/>
            <p:nvPr/>
          </p:nvGrpSpPr>
          <p:grpSpPr>
            <a:xfrm>
              <a:off x="1403323" y="1199203"/>
              <a:ext cx="5155666" cy="2918028"/>
              <a:chOff x="1403323" y="1199203"/>
              <a:chExt cx="5155666" cy="291802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403323" y="1199203"/>
                <a:ext cx="286331" cy="195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A.</a:t>
                </a: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1715766" y="1374031"/>
                <a:ext cx="4843223" cy="2743200"/>
                <a:chOff x="1715766" y="1374031"/>
                <a:chExt cx="4843223" cy="2743200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1715766" y="1714319"/>
                  <a:ext cx="143165" cy="2011680"/>
                </a:xfrm>
                <a:prstGeom prst="rect">
                  <a:avLst/>
                </a:prstGeom>
              </p:spPr>
              <p:txBody>
                <a:bodyPr vert="vert270" wrap="square" lIns="0" tIns="0" rIns="0" bIns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Composite score of NGAL expression</a:t>
                  </a:r>
                </a:p>
              </p:txBody>
            </p:sp>
            <p:graphicFrame>
              <p:nvGraphicFramePr>
                <p:cNvPr id="13" name="Chart 12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1986989" y="1374031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20" name="TextBox 19"/>
                <p:cNvSpPr txBox="1"/>
                <p:nvPr/>
              </p:nvSpPr>
              <p:spPr>
                <a:xfrm>
                  <a:off x="5445417" y="2753647"/>
                  <a:ext cx="314793" cy="2864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88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372907" y="3005575"/>
                  <a:ext cx="314793" cy="2864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88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</p:grpSp>
        </p:grpSp>
      </p:grpSp>
      <p:sp>
        <p:nvSpPr>
          <p:cNvPr id="22" name="Rectangle 21"/>
          <p:cNvSpPr/>
          <p:nvPr/>
        </p:nvSpPr>
        <p:spPr>
          <a:xfrm>
            <a:off x="49566" y="182942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5: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5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156</Words>
  <Application>Microsoft Office PowerPoint</Application>
  <PresentationFormat>Custom</PresentationFormat>
  <Paragraphs>96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monisha.javadi@outlook.com</dc:creator>
  <cp:lastModifiedBy>Gautam Sethi</cp:lastModifiedBy>
  <cp:revision>61</cp:revision>
  <dcterms:created xsi:type="dcterms:W3CDTF">2018-02-04T10:11:41Z</dcterms:created>
  <dcterms:modified xsi:type="dcterms:W3CDTF">2018-04-05T02:45:02Z</dcterms:modified>
</cp:coreProperties>
</file>